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5"/>
  </p:notesMasterIdLst>
  <p:handoutMasterIdLst>
    <p:handoutMasterId r:id="rId56"/>
  </p:handoutMasterIdLst>
  <p:sldIdLst>
    <p:sldId id="281" r:id="rId5"/>
    <p:sldId id="362" r:id="rId6"/>
    <p:sldId id="510" r:id="rId7"/>
    <p:sldId id="740" r:id="rId8"/>
    <p:sldId id="694" r:id="rId9"/>
    <p:sldId id="738" r:id="rId10"/>
    <p:sldId id="672" r:id="rId11"/>
    <p:sldId id="369" r:id="rId12"/>
    <p:sldId id="673" r:id="rId13"/>
    <p:sldId id="466" r:id="rId14"/>
    <p:sldId id="511" r:id="rId15"/>
    <p:sldId id="725" r:id="rId16"/>
    <p:sldId id="675" r:id="rId17"/>
    <p:sldId id="677" r:id="rId18"/>
    <p:sldId id="695" r:id="rId19"/>
    <p:sldId id="689" r:id="rId20"/>
    <p:sldId id="726" r:id="rId21"/>
    <p:sldId id="704" r:id="rId22"/>
    <p:sldId id="745" r:id="rId23"/>
    <p:sldId id="678" r:id="rId24"/>
    <p:sldId id="679" r:id="rId25"/>
    <p:sldId id="724" r:id="rId26"/>
    <p:sldId id="742" r:id="rId27"/>
    <p:sldId id="682" r:id="rId28"/>
    <p:sldId id="701" r:id="rId29"/>
    <p:sldId id="699" r:id="rId30"/>
    <p:sldId id="686" r:id="rId31"/>
    <p:sldId id="730" r:id="rId32"/>
    <p:sldId id="731" r:id="rId33"/>
    <p:sldId id="732" r:id="rId34"/>
    <p:sldId id="690" r:id="rId35"/>
    <p:sldId id="752" r:id="rId36"/>
    <p:sldId id="744" r:id="rId37"/>
    <p:sldId id="746" r:id="rId38"/>
    <p:sldId id="733" r:id="rId39"/>
    <p:sldId id="734" r:id="rId40"/>
    <p:sldId id="747" r:id="rId41"/>
    <p:sldId id="743" r:id="rId42"/>
    <p:sldId id="737" r:id="rId43"/>
    <p:sldId id="749" r:id="rId44"/>
    <p:sldId id="750" r:id="rId45"/>
    <p:sldId id="748" r:id="rId46"/>
    <p:sldId id="714" r:id="rId47"/>
    <p:sldId id="607" r:id="rId48"/>
    <p:sldId id="513" r:id="rId49"/>
    <p:sldId id="692" r:id="rId50"/>
    <p:sldId id="563" r:id="rId51"/>
    <p:sldId id="546" r:id="rId52"/>
    <p:sldId id="542" r:id="rId53"/>
    <p:sldId id="543" r:id="rId5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2EA"/>
    <a:srgbClr val="008ED0"/>
    <a:srgbClr val="0665D1"/>
    <a:srgbClr val="009859"/>
    <a:srgbClr val="F0F8F9"/>
    <a:srgbClr val="9D9EC7"/>
    <a:srgbClr val="B5B6D5"/>
    <a:srgbClr val="5B5C9D"/>
    <a:srgbClr val="B2C7DA"/>
    <a:srgbClr val="8081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72131" autoAdjust="0"/>
  </p:normalViewPr>
  <p:slideViewPr>
    <p:cSldViewPr snapToGrid="0">
      <p:cViewPr varScale="1">
        <p:scale>
          <a:sx n="82" d="100"/>
          <a:sy n="82" d="100"/>
        </p:scale>
        <p:origin x="2010" y="96"/>
      </p:cViewPr>
      <p:guideLst>
        <p:guide pos="360"/>
        <p:guide pos="7392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5/19/2022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2022-05-19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안녕하십니까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팀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atin typeface="+mj-ea"/>
                <a:ea typeface="+mj-ea"/>
              </a:rPr>
              <a:t>씨에스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 기술 면접 학습 서비스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atin typeface="+mj-ea"/>
                <a:ea typeface="+mj-ea"/>
              </a:rPr>
              <a:t>사피의</a:t>
            </a:r>
            <a:r>
              <a:rPr lang="ko-KR" altLang="en-US" dirty="0">
                <a:latin typeface="+mj-ea"/>
                <a:ea typeface="+mj-ea"/>
              </a:rPr>
              <a:t> 발표를 맡은 강민구입니다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이번 발표는 미리 </a:t>
            </a:r>
            <a:r>
              <a:rPr lang="ko-KR" altLang="en-US" dirty="0" err="1">
                <a:latin typeface="+mj-ea"/>
                <a:ea typeface="+mj-ea"/>
              </a:rPr>
              <a:t>컨설턴트님의</a:t>
            </a:r>
            <a:r>
              <a:rPr lang="ko-KR" altLang="en-US" dirty="0">
                <a:latin typeface="+mj-ea"/>
                <a:ea typeface="+mj-ea"/>
              </a:rPr>
              <a:t> 허락을 받고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여러분들의 소중한 시간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분 더 받도록 하겠습니다</a:t>
            </a:r>
            <a:r>
              <a:rPr lang="en-US" altLang="ko-KR" dirty="0">
                <a:latin typeface="+mj-ea"/>
                <a:ea typeface="+mj-ea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</a:t>
            </a:r>
            <a:r>
              <a:rPr lang="en-US" altLang="ko-KR" dirty="0"/>
              <a:t>4</a:t>
            </a:r>
            <a:r>
              <a:rPr lang="ko-KR" altLang="en-US" dirty="0"/>
              <a:t>주 만이죠 저희 프로젝트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컴퓨터 사이언스 아카데미 포 </a:t>
            </a:r>
            <a:r>
              <a:rPr lang="ko-KR" altLang="en-US" dirty="0" err="1"/>
              <a:t>유스</a:t>
            </a:r>
            <a:r>
              <a:rPr lang="ko-KR" altLang="en-US" dirty="0"/>
              <a:t> 줄여서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사피</a:t>
            </a:r>
            <a:r>
              <a:rPr lang="ko-KR" altLang="en-US" dirty="0"/>
              <a:t> 다시 한 번 소개해드리면서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준비해둔 </a:t>
            </a:r>
            <a:r>
              <a:rPr lang="en-US" altLang="ko-KR" dirty="0"/>
              <a:t>UCC </a:t>
            </a:r>
            <a:r>
              <a:rPr lang="ko-KR" altLang="en-US" dirty="0"/>
              <a:t>보고 가시겠습니다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ko-KR" altLang="en-US" dirty="0"/>
              <a:t>그러면 여기서 저희 프로젝트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컴퓨터 사이언스 아카데미 포 </a:t>
            </a:r>
            <a:r>
              <a:rPr lang="ko-KR" altLang="en-US" dirty="0" err="1"/>
              <a:t>유스</a:t>
            </a:r>
            <a:r>
              <a:rPr lang="ko-KR" altLang="en-US" dirty="0"/>
              <a:t> 줄여서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사피</a:t>
            </a:r>
            <a:r>
              <a:rPr lang="ko-KR" altLang="en-US" dirty="0"/>
              <a:t> 소개 드리고 싶습니다</a:t>
            </a:r>
            <a:r>
              <a:rPr lang="en-US" altLang="ko-KR" dirty="0"/>
              <a:t>. C</a:t>
            </a:r>
            <a:r>
              <a:rPr lang="ko-KR" altLang="en-US" dirty="0"/>
              <a:t>는 묵음이에요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어디서 많이 들어본 대한민국 최고의 교육 프로그램에 존경과 경외를 담아서</a:t>
            </a:r>
            <a:r>
              <a:rPr lang="en-US" altLang="ko-KR" dirty="0"/>
              <a:t> </a:t>
            </a:r>
            <a:r>
              <a:rPr lang="ko-KR" altLang="en-US" dirty="0"/>
              <a:t>지은 </a:t>
            </a:r>
            <a:r>
              <a:rPr lang="ko-KR" altLang="en-US" dirty="0" err="1"/>
              <a:t>서비스명입니다</a:t>
            </a:r>
            <a:r>
              <a:rPr lang="en-US" altLang="ko-KR" dirty="0"/>
              <a:t>. (</a:t>
            </a:r>
            <a:r>
              <a:rPr lang="ko-KR" altLang="en-US" dirty="0" err="1"/>
              <a:t>코드네임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CS</a:t>
            </a:r>
            <a:r>
              <a:rPr lang="ko-KR" altLang="en-US" dirty="0"/>
              <a:t>가 두려운 비전공자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CS </a:t>
            </a:r>
            <a:r>
              <a:rPr lang="ko-KR" altLang="en-US" dirty="0"/>
              <a:t>테스트나 기술면접을 앞두고 빠르게 복습해보고 싶은 사람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꾸준하게 </a:t>
            </a:r>
            <a:r>
              <a:rPr lang="en-US" altLang="ko-KR" dirty="0"/>
              <a:t>CS</a:t>
            </a:r>
            <a:r>
              <a:rPr lang="ko-KR" altLang="en-US" dirty="0"/>
              <a:t>를 공부하고 싶은 사람들을 위한</a:t>
            </a:r>
            <a:r>
              <a:rPr lang="en-US" altLang="ko-KR" dirty="0"/>
              <a:t> </a:t>
            </a:r>
            <a:r>
              <a:rPr lang="ko-KR" altLang="en-US" dirty="0"/>
              <a:t>서비스를 제공하고자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8271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 </a:t>
            </a:r>
            <a:r>
              <a:rPr lang="en-US" altLang="ko-KR" dirty="0"/>
              <a:t>UCC </a:t>
            </a:r>
            <a:r>
              <a:rPr lang="ko-KR" altLang="en-US" dirty="0"/>
              <a:t>보시느라 수고하셨습니다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CS </a:t>
            </a:r>
            <a:r>
              <a:rPr lang="ko-KR" altLang="en-US" dirty="0"/>
              <a:t>공부가 막막한 여러분들을 위해 </a:t>
            </a:r>
            <a:br>
              <a:rPr lang="en-US" altLang="ko-KR" dirty="0"/>
            </a:br>
            <a:r>
              <a:rPr lang="ko-KR" altLang="en-US" dirty="0"/>
              <a:t>시간과 공간의 제약없이 제공되는 서비스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</a:t>
            </a:r>
            <a:r>
              <a:rPr lang="en-US" altLang="ko-KR" dirty="0"/>
              <a:t> </a:t>
            </a:r>
            <a:r>
              <a:rPr lang="ko-KR" altLang="en-US" dirty="0" err="1"/>
              <a:t>사피의</a:t>
            </a:r>
            <a:r>
              <a:rPr lang="ko-KR" altLang="en-US" dirty="0"/>
              <a:t> </a:t>
            </a:r>
            <a:r>
              <a:rPr lang="en-US" altLang="ko-KR" dirty="0"/>
              <a:t>UCC</a:t>
            </a:r>
            <a:r>
              <a:rPr lang="ko-KR" altLang="en-US" dirty="0"/>
              <a:t>는 저희 </a:t>
            </a:r>
            <a:r>
              <a:rPr lang="en-US" altLang="ko-KR" dirty="0"/>
              <a:t>UCC </a:t>
            </a:r>
            <a:r>
              <a:rPr lang="ko-KR" altLang="en-US" dirty="0"/>
              <a:t>담당자 두 분이 약 </a:t>
            </a:r>
            <a:r>
              <a:rPr lang="en-US" altLang="ko-KR" dirty="0"/>
              <a:t>4</a:t>
            </a:r>
            <a:r>
              <a:rPr lang="ko-KR" altLang="en-US" dirty="0"/>
              <a:t>주 동안 말 그대로 영혼을 가셔서 </a:t>
            </a:r>
            <a:r>
              <a:rPr lang="ko-KR" altLang="en-US" dirty="0" err="1"/>
              <a:t>만드셨는데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전반적인 서비스 배경과 이해에 도움이 되셨으면 좋겠습니다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이어서 서비스 소개로 넘어가볼까요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* </a:t>
            </a:r>
            <a:r>
              <a:rPr lang="ko-KR" altLang="en-US" dirty="0" err="1"/>
              <a:t>하영씨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스타트업 경험자</a:t>
            </a:r>
            <a:r>
              <a:rPr lang="en-US" altLang="ko-KR" dirty="0"/>
              <a:t>, </a:t>
            </a:r>
            <a:r>
              <a:rPr lang="ko-KR" altLang="en-US" dirty="0" err="1"/>
              <a:t>싸피에서</a:t>
            </a:r>
            <a:r>
              <a:rPr lang="ko-KR" altLang="en-US" dirty="0"/>
              <a:t> 지급 된 툴은 애초에 사용경험이 있으셨다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목소리 </a:t>
            </a:r>
            <a:r>
              <a:rPr lang="ko-KR" altLang="en-US" dirty="0" err="1"/>
              <a:t>하영씨</a:t>
            </a:r>
            <a:r>
              <a:rPr lang="ko-KR" altLang="en-US" dirty="0"/>
              <a:t> 동생님으로 추정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9325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사피의</a:t>
            </a:r>
            <a:r>
              <a:rPr lang="ko-KR" altLang="en-US" dirty="0"/>
              <a:t> 기술 스택입니다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특이점으로는 프론트 </a:t>
            </a:r>
            <a:r>
              <a:rPr lang="ko-KR" altLang="en-US" dirty="0" err="1"/>
              <a:t>리액트에</a:t>
            </a:r>
            <a:r>
              <a:rPr lang="ko-KR" altLang="en-US" dirty="0"/>
              <a:t> 유니티 </a:t>
            </a:r>
            <a:r>
              <a:rPr lang="ko-KR" altLang="en-US" dirty="0" err="1"/>
              <a:t>포톤네트워크를</a:t>
            </a:r>
            <a:r>
              <a:rPr lang="ko-KR" altLang="en-US" dirty="0"/>
              <a:t> 이용한 메타버스 환경을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백 스프링을 기본으로 클라우드를 이용한 </a:t>
            </a:r>
            <a:r>
              <a:rPr lang="en-US" altLang="ko-KR" dirty="0"/>
              <a:t>MSA </a:t>
            </a:r>
            <a:r>
              <a:rPr lang="ko-KR" altLang="en-US" dirty="0"/>
              <a:t>환경을 구축하였다는 점이고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그와 별개로 안드로이드 네이티브와 </a:t>
            </a:r>
            <a:r>
              <a:rPr lang="ko-KR" altLang="en-US" dirty="0" err="1"/>
              <a:t>스위프트로</a:t>
            </a:r>
            <a:r>
              <a:rPr lang="ko-KR" altLang="en-US" dirty="0"/>
              <a:t> 모바일 환경을 조성하였습니다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3270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그렇게 만들어진 저희 시스템 구성도입니다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클라이언트 중에 모바일 유저도 있는게 특징인데요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REST API</a:t>
            </a:r>
            <a:r>
              <a:rPr lang="ko-KR" altLang="en-US" dirty="0"/>
              <a:t>의 특징을 살려서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서로 다른 환경에서의 요청에도 대응할 수 있도록 </a:t>
            </a:r>
            <a:r>
              <a:rPr lang="ko-KR" altLang="en-US" dirty="0" err="1"/>
              <a:t>구현함으로서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안정적인 서비스를 제공하고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66253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저희 주요 기능 들어가기 전에</a:t>
            </a:r>
            <a:br>
              <a:rPr lang="en-US" altLang="ko-KR" dirty="0"/>
            </a:br>
            <a:r>
              <a:rPr lang="ko-KR" altLang="en-US" dirty="0"/>
              <a:t>이번 프로젝트 핵심 컨셉 두가지에 대해서만 말씀드리고 싶은데요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첫번째는 마이크로 서비스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79564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게이트웨이를 통한 로드 밸런스와 </a:t>
            </a:r>
            <a:r>
              <a:rPr lang="ko-KR" altLang="en-US" dirty="0" err="1"/>
              <a:t>유레카를</a:t>
            </a:r>
            <a:r>
              <a:rPr lang="ko-KR" altLang="en-US" dirty="0"/>
              <a:t> 통한 서버 배치를 통해</a:t>
            </a:r>
            <a:endParaRPr lang="en-US" altLang="ko-KR" dirty="0"/>
          </a:p>
          <a:p>
            <a:r>
              <a:rPr lang="ko-KR" altLang="en-US" dirty="0"/>
              <a:t>각각의 기능 단위로 마이크로 서비스를 구축하면서 </a:t>
            </a:r>
            <a:endParaRPr lang="en-US" altLang="ko-KR" dirty="0"/>
          </a:p>
          <a:p>
            <a:r>
              <a:rPr lang="en-US" altLang="ko-KR" dirty="0"/>
              <a:t>MSA</a:t>
            </a:r>
            <a:r>
              <a:rPr lang="ko-KR" altLang="en-US" dirty="0"/>
              <a:t>로 유명한 </a:t>
            </a:r>
            <a:r>
              <a:rPr lang="ko-KR" altLang="en-US" dirty="0" err="1"/>
              <a:t>넷플릭스에서</a:t>
            </a:r>
            <a:r>
              <a:rPr lang="ko-KR" altLang="en-US" dirty="0"/>
              <a:t> 제안하는 환경을 실제로 구축하는데 성공했는데요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구축은 힘들었지만</a:t>
            </a:r>
            <a:r>
              <a:rPr lang="en-US" altLang="ko-KR" dirty="0"/>
              <a:t>, </a:t>
            </a:r>
            <a:r>
              <a:rPr lang="ko-KR" altLang="en-US" dirty="0"/>
              <a:t>장애 격리</a:t>
            </a:r>
            <a:r>
              <a:rPr lang="en-US" altLang="ko-KR" dirty="0"/>
              <a:t>, </a:t>
            </a:r>
            <a:r>
              <a:rPr lang="ko-KR" altLang="en-US" dirty="0"/>
              <a:t>독립 </a:t>
            </a:r>
            <a:r>
              <a:rPr lang="ko-KR" altLang="en-US" dirty="0" err="1"/>
              <a:t>무중단</a:t>
            </a:r>
            <a:r>
              <a:rPr lang="ko-KR" altLang="en-US" dirty="0"/>
              <a:t> 배포</a:t>
            </a:r>
            <a:r>
              <a:rPr lang="en-US" altLang="ko-KR" dirty="0"/>
              <a:t>, DB </a:t>
            </a:r>
            <a:r>
              <a:rPr lang="ko-KR" altLang="en-US" dirty="0"/>
              <a:t>분리</a:t>
            </a:r>
            <a:r>
              <a:rPr lang="en-US" altLang="ko-KR" dirty="0"/>
              <a:t>, </a:t>
            </a:r>
            <a:r>
              <a:rPr lang="ko-KR" altLang="en-US" dirty="0"/>
              <a:t>높은 생산성 등의 장점을 실제로 경험해 볼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*(</a:t>
            </a:r>
            <a:r>
              <a:rPr lang="ko-KR" altLang="en-US" dirty="0"/>
              <a:t>각각의 기능을 인증서버</a:t>
            </a:r>
            <a:r>
              <a:rPr lang="en-US" altLang="ko-KR" dirty="0"/>
              <a:t>, </a:t>
            </a:r>
            <a:r>
              <a:rPr lang="ko-KR" altLang="en-US" dirty="0"/>
              <a:t>결제서버</a:t>
            </a:r>
            <a:r>
              <a:rPr lang="en-US" altLang="ko-KR" dirty="0"/>
              <a:t>, </a:t>
            </a:r>
            <a:r>
              <a:rPr lang="ko-KR" altLang="en-US" dirty="0"/>
              <a:t>채팅서버</a:t>
            </a:r>
            <a:r>
              <a:rPr lang="en-US" altLang="ko-KR" dirty="0"/>
              <a:t>, </a:t>
            </a:r>
            <a:r>
              <a:rPr lang="ko-KR" altLang="en-US" dirty="0" err="1"/>
              <a:t>메인서버</a:t>
            </a:r>
            <a:r>
              <a:rPr lang="ko-KR" altLang="en-US" dirty="0"/>
              <a:t> 등의 마이크로 서비스로 구축하면서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 err="1"/>
              <a:t>마이크로서비스</a:t>
            </a:r>
            <a:r>
              <a:rPr lang="ko-KR" altLang="en-US" dirty="0"/>
              <a:t> </a:t>
            </a:r>
            <a:r>
              <a:rPr lang="ko-KR" altLang="en-US" dirty="0" err="1"/>
              <a:t>아키텍쳐</a:t>
            </a:r>
            <a:r>
              <a:rPr lang="ko-KR" altLang="en-US" dirty="0"/>
              <a:t> 줄여서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MSA</a:t>
            </a:r>
            <a:r>
              <a:rPr lang="ko-KR" altLang="en-US" dirty="0"/>
              <a:t>는 상용화나 결제 서비스를 제공할 경우 한 번씩은 고려해야 되는 기술 스택입니다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처음에야</a:t>
            </a:r>
            <a:r>
              <a:rPr lang="ko-KR" altLang="en-US" dirty="0"/>
              <a:t> 상관없지만 막대한 도메인을 하나의 </a:t>
            </a:r>
            <a:r>
              <a:rPr lang="ko-KR" altLang="en-US" dirty="0" err="1"/>
              <a:t>모놀릭으로</a:t>
            </a:r>
            <a:r>
              <a:rPr lang="ko-KR" altLang="en-US" dirty="0"/>
              <a:t> 처리하는 경우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점점 코드가 길어지고 꼬이거나</a:t>
            </a:r>
            <a:r>
              <a:rPr lang="en-US" altLang="ko-KR" dirty="0"/>
              <a:t>, </a:t>
            </a:r>
            <a:r>
              <a:rPr lang="ko-KR" altLang="en-US" dirty="0"/>
              <a:t>특정 서비스에 인력이 쏠리는 병목현상이 </a:t>
            </a:r>
            <a:r>
              <a:rPr lang="ko-KR" altLang="en-US" dirty="0" err="1"/>
              <a:t>생길때도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복잡하게 짜여서 해결하기 힘들거나</a:t>
            </a:r>
            <a:r>
              <a:rPr lang="en-US" altLang="ko-KR" dirty="0"/>
              <a:t>, </a:t>
            </a:r>
            <a:r>
              <a:rPr lang="ko-KR" altLang="en-US" dirty="0"/>
              <a:t>스케일 </a:t>
            </a:r>
            <a:r>
              <a:rPr lang="ko-KR" altLang="en-US" dirty="0" err="1"/>
              <a:t>업밖에</a:t>
            </a:r>
            <a:r>
              <a:rPr lang="ko-KR" altLang="en-US" dirty="0"/>
              <a:t> 선택지가 없는 등 문제가 생기는데요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각각의 기능을 마이크로 서비스로 구축하고 관리함으로써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이러한 상황을 모니터링하고 고가용성 서버를 배치하거나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단일 서비스에 대한 유지 보수만 하게 되어 관리가 편해지는 등 많은 장점이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팀은 여태 공통</a:t>
            </a:r>
            <a:r>
              <a:rPr lang="en-US" altLang="ko-KR" dirty="0"/>
              <a:t>, </a:t>
            </a:r>
            <a:r>
              <a:rPr lang="ko-KR" altLang="en-US" dirty="0"/>
              <a:t>특화를 거쳐 이번 </a:t>
            </a:r>
            <a:r>
              <a:rPr lang="ko-KR" altLang="en-US" dirty="0" err="1"/>
              <a:t>싸피에서</a:t>
            </a:r>
            <a:r>
              <a:rPr lang="ko-KR" altLang="en-US" dirty="0"/>
              <a:t> 해왔던 프로젝트 중에 </a:t>
            </a:r>
            <a:endParaRPr lang="en-US" altLang="ko-KR" dirty="0"/>
          </a:p>
          <a:p>
            <a:r>
              <a:rPr lang="ko-KR" altLang="en-US" dirty="0"/>
              <a:t>가장 규모가 큰 프로젝트를 진행해 보려 하기 때문에 </a:t>
            </a:r>
            <a:r>
              <a:rPr lang="en-US" altLang="ko-KR" dirty="0"/>
              <a:t>MSA</a:t>
            </a:r>
            <a:r>
              <a:rPr lang="ko-KR" altLang="en-US" dirty="0"/>
              <a:t>를 채택하였습니다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75564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클라이언트의 웹 서비스 분리입니다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단순히 기능을 양쪽에 다 구현한 것이 아니라</a:t>
            </a:r>
            <a:endParaRPr lang="en-US" altLang="ko-KR" dirty="0"/>
          </a:p>
          <a:p>
            <a:r>
              <a:rPr lang="ko-KR" altLang="en-US" dirty="0"/>
              <a:t>웹에서 제공하는 기능이 다른 플랫폼에서 더 어울릴 경우 </a:t>
            </a:r>
            <a:endParaRPr lang="en-US" altLang="ko-KR" dirty="0"/>
          </a:p>
          <a:p>
            <a:r>
              <a:rPr lang="ko-KR" altLang="en-US" dirty="0"/>
              <a:t>해당 기능을 해당 환경에서도 구현하는 방식으로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594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예를 들어서 체험형 학습</a:t>
            </a:r>
            <a:r>
              <a:rPr lang="en-US" altLang="ko-KR" dirty="0"/>
              <a:t>, </a:t>
            </a:r>
            <a:r>
              <a:rPr lang="ko-KR" altLang="en-US" dirty="0" err="1"/>
              <a:t>멀티플레이등의</a:t>
            </a:r>
            <a:r>
              <a:rPr lang="ko-KR" altLang="en-US" dirty="0"/>
              <a:t> 환경이 </a:t>
            </a:r>
            <a:r>
              <a:rPr lang="ko-KR" altLang="en-US" dirty="0" err="1"/>
              <a:t>필요할때는</a:t>
            </a:r>
            <a:endParaRPr lang="en-US" altLang="ko-KR" dirty="0"/>
          </a:p>
          <a:p>
            <a:r>
              <a:rPr lang="ko-KR" altLang="en-US" dirty="0"/>
              <a:t>메타버스의 특징을 살려서 관련 환경을 제공하고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두번째는 유니티를 통한 </a:t>
            </a:r>
            <a:r>
              <a:rPr lang="ko-KR" altLang="en-US" dirty="0" err="1"/>
              <a:t>메타버스입니다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메타버스는 현실의 상호작용에서는 생성되지 않던 다양한 정보를 </a:t>
            </a:r>
            <a:endParaRPr lang="en-US" altLang="ko-KR" dirty="0"/>
          </a:p>
          <a:p>
            <a:r>
              <a:rPr lang="ko-KR" altLang="en-US" dirty="0"/>
              <a:t>실시간으로 수집하고 처리할 수 있다는 점 이나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높은 자유도를 가지고</a:t>
            </a:r>
            <a:r>
              <a:rPr lang="en-US" altLang="ko-KR" dirty="0"/>
              <a:t>, </a:t>
            </a:r>
            <a:r>
              <a:rPr lang="ko-KR" altLang="en-US" dirty="0"/>
              <a:t>물리적 공간이 필요하지 않다는 장점을 살려</a:t>
            </a:r>
            <a:endParaRPr lang="en-US" altLang="ko-KR" dirty="0"/>
          </a:p>
          <a:p>
            <a:r>
              <a:rPr lang="en-US" altLang="ko-KR" dirty="0"/>
              <a:t>24</a:t>
            </a:r>
            <a:r>
              <a:rPr lang="ko-KR" altLang="en-US" dirty="0"/>
              <a:t>시간 사용자가 직접 체험하고 몰입할 수 있는 자기주도적 학습 공간을 만들 수 있다는 특징 등에</a:t>
            </a:r>
            <a:endParaRPr lang="en-US" altLang="ko-KR" dirty="0"/>
          </a:p>
          <a:p>
            <a:r>
              <a:rPr lang="ko-KR" altLang="en-US" dirty="0"/>
              <a:t>주목을 받아 교육 분야에서 활용되기 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저희도 </a:t>
            </a:r>
            <a:r>
              <a:rPr lang="ko-KR" altLang="en-US" dirty="0" err="1"/>
              <a:t>질수는</a:t>
            </a:r>
            <a:r>
              <a:rPr lang="ko-KR" altLang="en-US" dirty="0"/>
              <a:t> 없죠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62355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반복 학습</a:t>
            </a:r>
            <a:r>
              <a:rPr lang="en-US" altLang="ko-KR" dirty="0"/>
              <a:t>, </a:t>
            </a:r>
            <a:r>
              <a:rPr lang="ko-KR" altLang="en-US" dirty="0"/>
              <a:t>짧은 학습</a:t>
            </a:r>
            <a:r>
              <a:rPr lang="en-US" altLang="ko-KR" dirty="0"/>
              <a:t>, </a:t>
            </a:r>
            <a:r>
              <a:rPr lang="ko-KR" altLang="en-US" dirty="0"/>
              <a:t>꾸준한 학습 등의</a:t>
            </a:r>
            <a:r>
              <a:rPr lang="en-US" altLang="ko-KR" dirty="0"/>
              <a:t> </a:t>
            </a:r>
            <a:r>
              <a:rPr lang="ko-KR" altLang="en-US" dirty="0"/>
              <a:t>환경이 필요할 때는</a:t>
            </a:r>
            <a:endParaRPr lang="en-US" altLang="ko-KR" dirty="0"/>
          </a:p>
          <a:p>
            <a:r>
              <a:rPr lang="ko-KR" altLang="en-US" dirty="0"/>
              <a:t>모바일의 유비쿼터스 적인 특성을 살려 해당 기능을 앱으로 제공하였습니다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저희는 상황에 맞춰 사용하실 수 있게 기능을 웹과 메타버스 양쪽의 환경에 구현하고자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이런 반복학습은 어디서나 할 수 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꾸준히 할 수 있는 것이 중요하다고 생각하기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코틀린의</a:t>
            </a:r>
            <a:r>
              <a:rPr lang="ko-KR" altLang="en-US" dirty="0"/>
              <a:t> 안드로이드 네이티브로 구축한 </a:t>
            </a:r>
            <a:r>
              <a:rPr lang="ko-KR" altLang="en-US" dirty="0" err="1"/>
              <a:t>보조앱을</a:t>
            </a:r>
            <a:r>
              <a:rPr lang="ko-KR" altLang="en-US" dirty="0"/>
              <a:t> 통해서</a:t>
            </a:r>
            <a:endParaRPr lang="en-US" altLang="ko-KR" dirty="0"/>
          </a:p>
          <a:p>
            <a:r>
              <a:rPr lang="ko-KR" altLang="en-US" dirty="0"/>
              <a:t>어디서든지 공부할 수 있는 환경을 제공하는 것을 목표로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4461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살짝 나왔는데 저희 앱 현재 구글 플레이 스토어에서 출시되어서 받으실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많은 이용 부탁드리겠습니다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87212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발표는 이렇게 크게 셋으로 나눠서</a:t>
            </a:r>
            <a:endParaRPr lang="en-US" altLang="ko-KR" dirty="0"/>
          </a:p>
          <a:p>
            <a:r>
              <a:rPr lang="ko-KR" altLang="en-US" dirty="0"/>
              <a:t>보이시는 목차 순서대로 진행해보고자 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792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드디어 저희 서비스가 제공하는 주요 기능에 대해 알아 볼까요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강의입니다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다들 </a:t>
            </a:r>
            <a:r>
              <a:rPr lang="ko-KR" altLang="en-US" dirty="0" err="1"/>
              <a:t>싸피에서</a:t>
            </a:r>
            <a:r>
              <a:rPr lang="ko-KR" altLang="en-US" dirty="0"/>
              <a:t> 추천하는 강의들 다 보셨나요</a:t>
            </a:r>
            <a:r>
              <a:rPr lang="en-US" altLang="ko-KR" dirty="0"/>
              <a:t>? </a:t>
            </a:r>
            <a:r>
              <a:rPr lang="ko-KR" altLang="en-US" dirty="0"/>
              <a:t>과목별 추천이라 링크도 산재되어 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주소 적힌 </a:t>
            </a:r>
            <a:r>
              <a:rPr lang="ko-KR" altLang="en-US" dirty="0" err="1"/>
              <a:t>이미지인것도</a:t>
            </a:r>
            <a:r>
              <a:rPr lang="ko-KR" altLang="en-US" dirty="0"/>
              <a:t> 있어서 검색하기도 힘드셨을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저희 </a:t>
            </a:r>
            <a:r>
              <a:rPr lang="ko-KR" altLang="en-US" dirty="0" err="1"/>
              <a:t>사피는</a:t>
            </a:r>
            <a:r>
              <a:rPr lang="ko-KR" altLang="en-US" dirty="0"/>
              <a:t> 그러한 추천 강의를 포함하여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생활코딩</a:t>
            </a:r>
            <a:r>
              <a:rPr lang="en-US" altLang="ko-KR" dirty="0"/>
              <a:t>, KOCW</a:t>
            </a:r>
            <a:r>
              <a:rPr lang="ko-KR" altLang="en-US" dirty="0"/>
              <a:t>의 인기 </a:t>
            </a:r>
            <a:r>
              <a:rPr lang="ko-KR" altLang="en-US" dirty="0" err="1"/>
              <a:t>강좌등을</a:t>
            </a:r>
            <a:r>
              <a:rPr lang="ko-KR" altLang="en-US" dirty="0"/>
              <a:t> 몇몇 편의기능과 함께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Iframe</a:t>
            </a:r>
            <a:r>
              <a:rPr lang="en-US" altLang="ko-KR" dirty="0"/>
              <a:t> </a:t>
            </a:r>
            <a:r>
              <a:rPr lang="ko-KR" altLang="en-US" dirty="0"/>
              <a:t>플레이어로 볼 수 있는 환경을 제공해 드리고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해당 강의는 즐겨찾기 같은 기본 기능을 포함</a:t>
            </a:r>
            <a:r>
              <a:rPr lang="en-US" altLang="ko-KR" dirty="0"/>
              <a:t>, </a:t>
            </a:r>
            <a:r>
              <a:rPr lang="ko-KR" altLang="en-US" dirty="0"/>
              <a:t>수강여부를 판단하여 표시해주는 기능도 제공하고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해당 강의를 들었는지 듣지 않았는지를 판단하고 수료증을 드릴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9082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기능은 </a:t>
            </a:r>
            <a:r>
              <a:rPr lang="en-US" altLang="ko-KR" dirty="0"/>
              <a:t>‘</a:t>
            </a:r>
            <a:r>
              <a:rPr lang="ko-KR" altLang="en-US" dirty="0"/>
              <a:t>영어단어처럼 외우는 </a:t>
            </a:r>
            <a:r>
              <a:rPr lang="en-US" altLang="ko-KR" dirty="0"/>
              <a:t>CS</a:t>
            </a:r>
            <a:r>
              <a:rPr lang="ko-KR" altLang="en-US" dirty="0"/>
              <a:t>용어</a:t>
            </a:r>
            <a:r>
              <a:rPr lang="en-US" altLang="ko-KR" dirty="0"/>
              <a:t>’,</a:t>
            </a:r>
          </a:p>
          <a:p>
            <a:r>
              <a:rPr lang="ko-KR" altLang="en-US" dirty="0"/>
              <a:t>키워드 학습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꾸준하게 반복이 필요한 키워드 학습을 카드의 형태로 학습하시거나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앱을 통한 </a:t>
            </a:r>
            <a:r>
              <a:rPr lang="ko-KR" altLang="en-US" dirty="0" err="1"/>
              <a:t>깜빡이</a:t>
            </a:r>
            <a:r>
              <a:rPr lang="ko-KR" altLang="en-US" dirty="0"/>
              <a:t> 자동 학습을 진행하실 수 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필요한 카드만을 모아 나만의 카드집으로 묶어서 해당 카드만 다시 학습 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60428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키워드 학습 </a:t>
            </a:r>
            <a:r>
              <a:rPr lang="ko-KR" altLang="en-US"/>
              <a:t>후 연습을 </a:t>
            </a:r>
            <a:r>
              <a:rPr lang="ko-KR" altLang="en-US" dirty="0"/>
              <a:t>위한</a:t>
            </a:r>
            <a:br>
              <a:rPr lang="en-US" altLang="ko-KR" dirty="0"/>
            </a:br>
            <a:r>
              <a:rPr lang="ko-KR" altLang="en-US" dirty="0"/>
              <a:t>간단한 테스트 기능을 제공해드린다고 말씀드렸죠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UCC</a:t>
            </a:r>
            <a:r>
              <a:rPr lang="ko-KR" altLang="en-US" dirty="0"/>
              <a:t>에서 보여드린 </a:t>
            </a:r>
            <a:r>
              <a:rPr lang="en-US" altLang="ko-KR" dirty="0"/>
              <a:t>OX </a:t>
            </a:r>
            <a:r>
              <a:rPr lang="ko-KR" altLang="en-US" dirty="0"/>
              <a:t>퀴즈와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현재 저희는 </a:t>
            </a:r>
            <a:r>
              <a:rPr lang="en-US" altLang="ko-KR" dirty="0"/>
              <a:t>4</a:t>
            </a:r>
            <a:r>
              <a:rPr lang="ko-KR" altLang="en-US" dirty="0" err="1"/>
              <a:t>지선다와</a:t>
            </a:r>
            <a:r>
              <a:rPr lang="ko-KR" altLang="en-US" dirty="0"/>
              <a:t> </a:t>
            </a:r>
            <a:r>
              <a:rPr lang="en-US" altLang="ko-KR" dirty="0"/>
              <a:t>OX </a:t>
            </a:r>
            <a:r>
              <a:rPr lang="ko-KR" altLang="en-US" dirty="0"/>
              <a:t>퀴즈를 통한 실력테스트나 문제풀이 기능을 준비하고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문제들 또한 개개인이 추가할 수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좋아요를</a:t>
            </a:r>
            <a:r>
              <a:rPr lang="ko-KR" altLang="en-US" dirty="0"/>
              <a:t> 받고 공식 문제로 변경되거나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싫어요로</a:t>
            </a:r>
            <a:r>
              <a:rPr lang="ko-KR" altLang="en-US" dirty="0"/>
              <a:t> 적합하지 않은 문제가 사라질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개개인이 문제를 문제집의 형태로 묶을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3604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지선다</a:t>
            </a:r>
            <a:r>
              <a:rPr lang="en-US" altLang="ko-KR" dirty="0"/>
              <a:t> </a:t>
            </a:r>
            <a:r>
              <a:rPr lang="ko-KR" altLang="en-US" dirty="0"/>
              <a:t>질문이 </a:t>
            </a:r>
            <a:endParaRPr lang="en-US" altLang="ko-KR" dirty="0"/>
          </a:p>
          <a:p>
            <a:r>
              <a:rPr lang="ko-KR" altLang="en-US" dirty="0"/>
              <a:t>키워드 학습과 마찬가지로 웹과 앱 양쪽에서 제공이 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현재 저희는 </a:t>
            </a:r>
            <a:r>
              <a:rPr lang="en-US" altLang="ko-KR" dirty="0"/>
              <a:t>4</a:t>
            </a:r>
            <a:r>
              <a:rPr lang="ko-KR" altLang="en-US" dirty="0" err="1"/>
              <a:t>지선다와</a:t>
            </a:r>
            <a:r>
              <a:rPr lang="ko-KR" altLang="en-US" dirty="0"/>
              <a:t> </a:t>
            </a:r>
            <a:r>
              <a:rPr lang="en-US" altLang="ko-KR" dirty="0"/>
              <a:t>OX </a:t>
            </a:r>
            <a:r>
              <a:rPr lang="ko-KR" altLang="en-US" dirty="0"/>
              <a:t>퀴즈를 통한 실력테스트나 문제풀이 기능을 준비하고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문제들 또한 개개인이 추가할 수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좋아요를</a:t>
            </a:r>
            <a:r>
              <a:rPr lang="ko-KR" altLang="en-US" dirty="0"/>
              <a:t> 받고 공식 문제로 변경되거나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싫어요로</a:t>
            </a:r>
            <a:r>
              <a:rPr lang="ko-KR" altLang="en-US" dirty="0"/>
              <a:t> 적합하지 않은 문제가 사라질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개개인이 문제를 문제집의 형태로 묶을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42221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연습이 끝나셨으면 </a:t>
            </a:r>
            <a:endParaRPr lang="en-US" altLang="ko-KR" dirty="0"/>
          </a:p>
          <a:p>
            <a:r>
              <a:rPr lang="ko-KR" altLang="en-US" dirty="0"/>
              <a:t>실제로 모의고사로 시험을 치룸으로써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실력을 확인하실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2112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 </a:t>
            </a:r>
            <a:r>
              <a:rPr lang="ko-KR" altLang="en-US" dirty="0"/>
              <a:t>필기 테스트도 있지만</a:t>
            </a:r>
            <a:r>
              <a:rPr lang="en-US" altLang="ko-KR" dirty="0"/>
              <a:t>, </a:t>
            </a:r>
            <a:r>
              <a:rPr lang="ko-KR" altLang="en-US" dirty="0"/>
              <a:t>주로 접하는 곳은 </a:t>
            </a:r>
            <a:r>
              <a:rPr lang="ko-KR" altLang="en-US" dirty="0" err="1"/>
              <a:t>면접장이시죠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저희가 준비한 약 </a:t>
            </a:r>
            <a:r>
              <a:rPr lang="en-US" altLang="ko-KR" dirty="0"/>
              <a:t>400</a:t>
            </a:r>
            <a:r>
              <a:rPr lang="ko-KR" altLang="en-US" dirty="0"/>
              <a:t>개의 면접 질문을 실제로 </a:t>
            </a:r>
            <a:r>
              <a:rPr lang="ko-KR" altLang="en-US" dirty="0" err="1"/>
              <a:t>대답해보시면서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녹음한 자신의 대답을 다시 한 번 들을 수 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다음에는 이렇게 </a:t>
            </a:r>
            <a:r>
              <a:rPr lang="ko-KR" altLang="en-US" dirty="0" err="1"/>
              <a:t>대답해야겠다라는</a:t>
            </a:r>
            <a:r>
              <a:rPr lang="ko-KR" altLang="en-US" dirty="0"/>
              <a:t> </a:t>
            </a:r>
            <a:r>
              <a:rPr lang="ko-KR" altLang="en-US" dirty="0" err="1"/>
              <a:t>프라이빗한</a:t>
            </a:r>
            <a:r>
              <a:rPr lang="ko-KR" altLang="en-US" dirty="0"/>
              <a:t> 메모와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남들이 나라면 이렇게 </a:t>
            </a:r>
            <a:r>
              <a:rPr lang="ko-KR" altLang="en-US" dirty="0" err="1"/>
              <a:t>대답할텐데</a:t>
            </a:r>
            <a:r>
              <a:rPr lang="ko-KR" altLang="en-US" dirty="0"/>
              <a:t> 같은 </a:t>
            </a:r>
            <a:r>
              <a:rPr lang="ko-KR" altLang="en-US" dirty="0" err="1"/>
              <a:t>퍼블릭한</a:t>
            </a:r>
            <a:r>
              <a:rPr lang="ko-KR" altLang="en-US" dirty="0"/>
              <a:t> 대답을 좋아요 수와 함께 참조하실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38782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외에도 프로필에 </a:t>
            </a:r>
            <a:r>
              <a:rPr lang="en-US" altLang="ko-KR" dirty="0"/>
              <a:t>CS 5</a:t>
            </a:r>
            <a:r>
              <a:rPr lang="ko-KR" altLang="en-US" dirty="0"/>
              <a:t>대 과목을 베이스로 한 학습 분석 기능이 제공되고요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66439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주요 기능으로 </a:t>
            </a:r>
            <a:r>
              <a:rPr lang="ko-KR" altLang="en-US" dirty="0" err="1"/>
              <a:t>메타버스입니다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부분은 특히 </a:t>
            </a:r>
            <a:r>
              <a:rPr lang="ko-KR" altLang="en-US" dirty="0" err="1"/>
              <a:t>백문이불여일견이라고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79132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9242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면접실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2636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그럼 배경부터 들어가 볼까요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10605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왁자지껄 </a:t>
            </a:r>
            <a:r>
              <a:rPr lang="en-US" altLang="ko-KR" dirty="0"/>
              <a:t>OX </a:t>
            </a:r>
            <a:r>
              <a:rPr lang="ko-KR" altLang="en-US" dirty="0"/>
              <a:t>퀴즈까지 갖춰진 </a:t>
            </a:r>
            <a:r>
              <a:rPr lang="ko-KR" altLang="en-US" dirty="0" err="1"/>
              <a:t>사피</a:t>
            </a:r>
            <a:r>
              <a:rPr lang="ko-KR" altLang="en-US" dirty="0"/>
              <a:t> 메타버스를 이어지는 시연에서 보여드리겠습니다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68457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저희 시연 보여드렸고요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많은 기능과 멀티 플랫폼때문에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핵심기능이 </a:t>
            </a:r>
            <a:r>
              <a:rPr lang="ko-KR" altLang="en-US" dirty="0" err="1"/>
              <a:t>뭐야</a:t>
            </a:r>
            <a:r>
              <a:rPr lang="ko-KR" altLang="en-US" dirty="0"/>
              <a:t> 라는 질문이 있으실 수도 </a:t>
            </a:r>
            <a:r>
              <a:rPr lang="ko-KR" altLang="en-US" dirty="0" err="1"/>
              <a:t>있으실텐데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 목표는 그런 딱 떨어지는 특정 기능을 구현하는 것이 아니라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CS </a:t>
            </a:r>
            <a:r>
              <a:rPr lang="ko-KR" altLang="en-US" dirty="0"/>
              <a:t>공부를 하기 쉬운 환경을 조성하는 것이라고 </a:t>
            </a:r>
            <a:r>
              <a:rPr lang="ko-KR" altLang="en-US" dirty="0" err="1"/>
              <a:t>말씀리면서</a:t>
            </a:r>
            <a:r>
              <a:rPr lang="ko-KR" altLang="en-US" dirty="0"/>
              <a:t> 시연 종료하고자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226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외에</a:t>
            </a:r>
            <a:endParaRPr lang="en-US" altLang="ko-KR" dirty="0"/>
          </a:p>
          <a:p>
            <a:r>
              <a:rPr lang="ko-KR" altLang="en-US" dirty="0"/>
              <a:t>저희 발표나 시연 시간상 </a:t>
            </a:r>
            <a:endParaRPr lang="en-US" altLang="ko-KR" dirty="0"/>
          </a:p>
          <a:p>
            <a:r>
              <a:rPr lang="ko-KR" altLang="en-US" dirty="0"/>
              <a:t>주요 기능 위주로 소개하느라 소개해드리지 못했던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위에 적힌 기본적인 내용을 포함해서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476678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 </a:t>
            </a:r>
            <a:r>
              <a:rPr lang="en-US" altLang="ko-KR" dirty="0"/>
              <a:t>MSA</a:t>
            </a:r>
            <a:r>
              <a:rPr lang="ko-KR" altLang="en-US" dirty="0"/>
              <a:t>하면 이 얘기 있어야 </a:t>
            </a:r>
            <a:r>
              <a:rPr lang="ko-KR" altLang="en-US" dirty="0" err="1"/>
              <a:t>할텐데</a:t>
            </a:r>
            <a:r>
              <a:rPr lang="en-US" altLang="ko-KR" dirty="0"/>
              <a:t>? </a:t>
            </a:r>
            <a:r>
              <a:rPr lang="ko-KR" altLang="en-US" dirty="0"/>
              <a:t>하시는 분들을 위한</a:t>
            </a:r>
            <a:r>
              <a:rPr lang="en-US" altLang="ko-KR" dirty="0"/>
              <a:t> </a:t>
            </a:r>
            <a:r>
              <a:rPr lang="ko-KR" altLang="en-US" dirty="0"/>
              <a:t>카프카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장점 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서비스간의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결합성이 낮아지므로 각자의 비즈니스 로직에만 집중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메시지 처리 방식은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Message Broker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 위임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각 서비스는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Client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를 통해 메시지를 보내고 받기만 하면 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각 서비스는 비동기 방식으로 메시지를 보내기만 하면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Message Broker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에서 순서 보장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메시지 전송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보장등을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처리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메시징 시스템이 잠깐 다운되어도 각 서비스에는 직접적인 영향을 미치지 않음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06166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MSA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마침표</a:t>
            </a:r>
            <a:r>
              <a:rPr lang="en-US" altLang="ko-KR" dirty="0"/>
              <a:t>. </a:t>
            </a:r>
            <a:r>
              <a:rPr lang="ko-KR" altLang="en-US" dirty="0"/>
              <a:t>로그 중앙화와 시각화를 도와주는 </a:t>
            </a:r>
            <a:r>
              <a:rPr lang="en-US" altLang="ko-KR" dirty="0"/>
              <a:t>EFK</a:t>
            </a:r>
            <a:r>
              <a:rPr lang="ko-KR" altLang="en-US" dirty="0"/>
              <a:t>의 </a:t>
            </a:r>
            <a:r>
              <a:rPr lang="ko-KR" altLang="en-US" dirty="0" err="1"/>
              <a:t>키바나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36080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심의중이라 이번 발표에 </a:t>
            </a:r>
            <a:r>
              <a:rPr lang="ko-KR" altLang="en-US" dirty="0" err="1"/>
              <a:t>못보여드린</a:t>
            </a:r>
            <a:r>
              <a:rPr lang="ko-KR" altLang="en-US" dirty="0"/>
              <a:t> </a:t>
            </a:r>
            <a:r>
              <a:rPr lang="en-US" altLang="ko-KR" dirty="0"/>
              <a:t>IOS </a:t>
            </a:r>
            <a:r>
              <a:rPr lang="ko-KR" altLang="en-US" dirty="0"/>
              <a:t>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89224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redis</a:t>
            </a:r>
            <a:r>
              <a:rPr lang="ko-KR" altLang="en-US" dirty="0"/>
              <a:t>와 </a:t>
            </a:r>
            <a:r>
              <a:rPr lang="en-US" altLang="ko-KR" dirty="0" err="1"/>
              <a:t>websocket</a:t>
            </a:r>
            <a:r>
              <a:rPr lang="ko-KR" altLang="en-US" dirty="0"/>
              <a:t>을 이용한 </a:t>
            </a:r>
            <a:r>
              <a:rPr lang="ko-KR" altLang="en-US" dirty="0" err="1"/>
              <a:t>챗봇과</a:t>
            </a:r>
            <a:r>
              <a:rPr lang="ko-KR" altLang="en-US" dirty="0"/>
              <a:t> </a:t>
            </a:r>
            <a:r>
              <a:rPr lang="ko-KR" altLang="en-US" dirty="0" err="1"/>
              <a:t>싱딤사</a:t>
            </a:r>
            <a:r>
              <a:rPr lang="ko-KR" altLang="en-US" dirty="0"/>
              <a:t> 채팅을 통한 상담과 신고 기능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3830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신고의 근거가 되는 약관과 관리자 </a:t>
            </a:r>
            <a:r>
              <a:rPr lang="en-US" altLang="ko-KR" dirty="0"/>
              <a:t>API </a:t>
            </a:r>
            <a:r>
              <a:rPr lang="ko-KR" altLang="en-US" dirty="0"/>
              <a:t>이야기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약관 아이콘 출처 </a:t>
            </a:r>
            <a:r>
              <a:rPr lang="en-US" altLang="ko-KR" dirty="0"/>
              <a:t>: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="https://www.flaticon.com/kr/free-icons/-" title="</a:t>
            </a:r>
            <a:r>
              <a:rPr lang="ko-KR" altLang="en-US" dirty="0"/>
              <a:t>이용 약관 아이콘</a:t>
            </a:r>
            <a:r>
              <a:rPr lang="en-US" altLang="ko-KR" dirty="0"/>
              <a:t>"&gt;</a:t>
            </a:r>
            <a:r>
              <a:rPr lang="ko-KR" altLang="en-US" dirty="0"/>
              <a:t>이용 약관 아이콘  제작자</a:t>
            </a:r>
            <a:r>
              <a:rPr lang="en-US" altLang="ko-KR" dirty="0"/>
              <a:t>: </a:t>
            </a:r>
            <a:r>
              <a:rPr lang="en-US" altLang="ko-KR" dirty="0" err="1"/>
              <a:t>monkik</a:t>
            </a:r>
            <a:r>
              <a:rPr lang="en-US" altLang="ko-KR" dirty="0"/>
              <a:t> - </a:t>
            </a:r>
            <a:r>
              <a:rPr lang="en-US" altLang="ko-KR" dirty="0" err="1"/>
              <a:t>Flaticon</a:t>
            </a:r>
            <a:r>
              <a:rPr lang="en-US" altLang="ko-KR" dirty="0"/>
              <a:t>&lt;/a&gt;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공정거래위원회 표준약관마크 로고사용은 특별한 신고나 등록절차 없이 공정거래위원회가 심사한 인터넷 사이버몰 이용표준약관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표준약관 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10023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호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귀사의 약관으로 사용하면서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표준약관 사용안내 및 준수사항에 따르고 이를 이행하겠다는 전제아래 귀하의 쇼핑몰 홈페이지 초기화면에 표시하면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특별한 신고절차는 현재는 폐지되었습니다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303067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카드를 빠르게 검색하는 백과사전 기능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170403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웹에서 </a:t>
            </a:r>
            <a:r>
              <a:rPr lang="ko-KR" altLang="en-US" dirty="0" err="1"/>
              <a:t>뱃지나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5640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</a:t>
            </a:r>
            <a:r>
              <a:rPr lang="en-US" altLang="ko-KR" dirty="0"/>
              <a:t>, </a:t>
            </a:r>
            <a:r>
              <a:rPr lang="ko-KR" altLang="en-US" dirty="0" err="1"/>
              <a:t>싸피</a:t>
            </a:r>
            <a:r>
              <a:rPr lang="ko-KR" altLang="en-US" dirty="0"/>
              <a:t> 교육 잘 받고 </a:t>
            </a:r>
            <a:r>
              <a:rPr lang="ko-KR" altLang="en-US" dirty="0" err="1"/>
              <a:t>계신가요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어느덧 수료할 시간이 오고 있는데요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더욱더 취업에 대해 진지하게 고민할 필요가 생겼습니다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1431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메타버스에서의 </a:t>
            </a:r>
            <a:r>
              <a:rPr lang="ko-KR" altLang="en-US" dirty="0" err="1"/>
              <a:t>펫을</a:t>
            </a:r>
            <a:r>
              <a:rPr lang="ko-KR" altLang="en-US" dirty="0"/>
              <a:t> 통한 </a:t>
            </a:r>
            <a:r>
              <a:rPr lang="ko-KR" altLang="en-US" dirty="0" err="1"/>
              <a:t>게이미피케이션을</a:t>
            </a:r>
            <a:r>
              <a:rPr lang="ko-KR" altLang="en-US" dirty="0"/>
              <a:t> 넣은 이유와 기대 효익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713031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사용자가 원하는 가치를 고려하고 비즈니스 모델로 만든 린 캔버스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395554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</a:t>
            </a:r>
            <a:r>
              <a:rPr lang="en-US" altLang="ko-KR" dirty="0"/>
              <a:t>BM</a:t>
            </a:r>
            <a:r>
              <a:rPr lang="ko-KR" altLang="en-US" dirty="0"/>
              <a:t>을 프리미엄 회원이라는 기능으로 구현한 카카오 페이 결제 모듈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</a:t>
            </a:r>
            <a:r>
              <a:rPr lang="ko-KR" altLang="en-US" dirty="0"/>
              <a:t>마지막으로 상업화</a:t>
            </a:r>
            <a:r>
              <a:rPr lang="en-US" altLang="ko-KR" dirty="0"/>
              <a:t>,</a:t>
            </a:r>
            <a:r>
              <a:rPr lang="ko-KR" altLang="en-US" dirty="0"/>
              <a:t> 메인 비즈니스 모델 프리미엄 계정입니다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프로젝트에 있어서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비즈니스 모델을 구축해 보았기 때문에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사용자가 원하는 가치와 우리가 제공할 수 있는 가치에 대해 진지하게 생각해볼 수 있었고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프로젝트가 단순히 </a:t>
            </a:r>
            <a:r>
              <a:rPr lang="en-US" altLang="ko-KR" dirty="0"/>
              <a:t>Hello World</a:t>
            </a:r>
            <a:r>
              <a:rPr lang="ko-KR" altLang="en-US" dirty="0"/>
              <a:t> 구현 하는 정도로 끝나지 않고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Real World</a:t>
            </a:r>
            <a:r>
              <a:rPr lang="ko-KR" altLang="en-US" dirty="0"/>
              <a:t>로 </a:t>
            </a:r>
            <a:r>
              <a:rPr lang="ko-KR" altLang="en-US" dirty="0" err="1"/>
              <a:t>뻗어나갈</a:t>
            </a:r>
            <a:r>
              <a:rPr lang="ko-KR" altLang="en-US" dirty="0"/>
              <a:t> 수 있는 하나의 </a:t>
            </a:r>
            <a:r>
              <a:rPr lang="en-US" altLang="ko-KR" dirty="0"/>
              <a:t>product</a:t>
            </a:r>
            <a:r>
              <a:rPr lang="ko-KR" altLang="en-US" dirty="0"/>
              <a:t>를 구성할 수 있었다고 생각합니다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결제 모듈 정말 잘 되는데 시연하기에는 저희가 시간이 모자라서 보여드릴 수 없는게 정말 아쉽네요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ko-KR" altLang="en-US" dirty="0"/>
              <a:t>실제 돈이 나가지는 않습니다</a:t>
            </a:r>
            <a:r>
              <a:rPr lang="en-US" altLang="ko-KR" dirty="0"/>
              <a:t>. </a:t>
            </a:r>
            <a:r>
              <a:rPr lang="ko-KR" altLang="en-US" dirty="0"/>
              <a:t>카카오페이</a:t>
            </a:r>
            <a:r>
              <a:rPr lang="en-US" altLang="ko-KR" dirty="0"/>
              <a:t>API</a:t>
            </a:r>
            <a:r>
              <a:rPr lang="ko-KR" altLang="en-US" dirty="0"/>
              <a:t>에서 실제와 같은 결제 환경을 제공하는 </a:t>
            </a:r>
            <a:r>
              <a:rPr lang="en-US" altLang="ko-KR" dirty="0"/>
              <a:t>API</a:t>
            </a:r>
            <a:r>
              <a:rPr lang="ko-KR" altLang="en-US" dirty="0"/>
              <a:t>를 제공해줍니다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076974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막바지에 나온 </a:t>
            </a:r>
            <a:r>
              <a:rPr lang="ko-KR" altLang="en-US" dirty="0" err="1"/>
              <a:t>깃허브</a:t>
            </a:r>
            <a:r>
              <a:rPr lang="ko-KR" altLang="en-US" dirty="0"/>
              <a:t> 꾸미기 기능까지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17028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지금 괜히 얘기해서 여러분들의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굼금증만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자극한 이야기들은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반출허가 되면 깃 허브에 올라갈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28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페이지짜리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 기술서에서 확인하실 수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031535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 그러면 길었던 주요 기능 소개를 끝내고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저희 발표 마무리 지어보고자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948422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6</a:t>
            </a:r>
            <a:r>
              <a:rPr lang="ko-KR" altLang="en-US" dirty="0"/>
              <a:t>주간 주말 밤낮 없이 달려오신 저희 </a:t>
            </a:r>
            <a:r>
              <a:rPr lang="ko-KR" altLang="en-US" dirty="0" err="1"/>
              <a:t>팀원분들입니다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백엔드</a:t>
            </a:r>
            <a:r>
              <a:rPr lang="ko-KR" altLang="en-US" dirty="0"/>
              <a:t> 셋 </a:t>
            </a:r>
            <a:r>
              <a:rPr lang="ko-KR" altLang="en-US" dirty="0" err="1"/>
              <a:t>프론트엔드</a:t>
            </a:r>
            <a:r>
              <a:rPr lang="ko-KR" altLang="en-US" dirty="0"/>
              <a:t> 셋으로 나뉘어서 각자의 도메인을 맡으면서도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다른 분야나 추가 작업까지 </a:t>
            </a:r>
            <a:r>
              <a:rPr lang="ko-KR" altLang="en-US" dirty="0" err="1"/>
              <a:t>해주신</a:t>
            </a:r>
            <a:r>
              <a:rPr lang="ko-KR" altLang="en-US" dirty="0"/>
              <a:t> 멋진 분들이십니다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자리를 빌려서 감사의 말씀을 전달 드리고 싶습니다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163111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발표는 여기서 끝나지만 저희 프로젝트는 끝나지 않았습니다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아시는 분들은 다 아시겠지만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팀은 여태까지의 모든 프로젝트를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전부 배포하거나 공모전 용으로 고도화하고 있었는데요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싸피에서</a:t>
            </a:r>
            <a:r>
              <a:rPr lang="ko-KR" altLang="en-US" dirty="0"/>
              <a:t> 한 역대 최대규모의 </a:t>
            </a:r>
            <a:r>
              <a:rPr lang="ko-KR" altLang="en-US" dirty="0" err="1"/>
              <a:t>리액트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MSA,  </a:t>
            </a:r>
            <a:r>
              <a:rPr lang="ko-KR" altLang="en-US" dirty="0"/>
              <a:t>메타버스</a:t>
            </a:r>
            <a:r>
              <a:rPr lang="en-US" altLang="ko-KR" dirty="0"/>
              <a:t>, </a:t>
            </a:r>
            <a:r>
              <a:rPr lang="ko-KR" altLang="en-US" dirty="0"/>
              <a:t>모바일 프로젝트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 못 참죠</a:t>
            </a:r>
            <a:r>
              <a:rPr lang="en-US" altLang="ko-KR" dirty="0"/>
              <a:t>. </a:t>
            </a:r>
            <a:r>
              <a:rPr lang="ko-KR" altLang="en-US" dirty="0"/>
              <a:t>이번에도 저희 고래는 넓은 바다의 한 켠을 헤엄칠 계획입니다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57538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보신 저희 프로젝트와 발표는 위와 같은 레퍼런스를 참조하여 진행하였고요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376187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여러분들 면접과 </a:t>
            </a:r>
            <a:r>
              <a:rPr lang="en-US" altLang="ko-KR" dirty="0">
                <a:latin typeface="+mj-ea"/>
                <a:ea typeface="+mj-ea"/>
              </a:rPr>
              <a:t>CS </a:t>
            </a:r>
            <a:r>
              <a:rPr lang="ko-KR" altLang="en-US" dirty="0">
                <a:latin typeface="+mj-ea"/>
                <a:ea typeface="+mj-ea"/>
              </a:rPr>
              <a:t>공부 </a:t>
            </a:r>
            <a:r>
              <a:rPr lang="ko-KR" altLang="en-US" dirty="0" err="1">
                <a:latin typeface="+mj-ea"/>
                <a:ea typeface="+mj-ea"/>
              </a:rPr>
              <a:t>힘드실텐데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저희 </a:t>
            </a:r>
            <a:r>
              <a:rPr lang="ko-KR" altLang="en-US" dirty="0" err="1">
                <a:latin typeface="+mj-ea"/>
                <a:ea typeface="+mj-ea"/>
              </a:rPr>
              <a:t>사피가</a:t>
            </a:r>
            <a:r>
              <a:rPr lang="ko-KR" altLang="en-US" dirty="0">
                <a:latin typeface="+mj-ea"/>
                <a:ea typeface="+mj-ea"/>
              </a:rPr>
              <a:t> 힘이 되어드렸으면 좋겠다고 생각하면서</a:t>
            </a:r>
            <a:r>
              <a:rPr lang="en-US" altLang="ko-KR" dirty="0">
                <a:latin typeface="+mj-ea"/>
                <a:ea typeface="+mj-ea"/>
              </a:rPr>
              <a:t>,</a:t>
            </a:r>
            <a:br>
              <a:rPr lang="en-US" altLang="ko-KR" dirty="0">
                <a:latin typeface="+mj-ea"/>
                <a:ea typeface="+mj-ea"/>
              </a:rPr>
            </a:b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그럼 지금까지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팀 </a:t>
            </a:r>
            <a:r>
              <a:rPr lang="ko-KR" altLang="en-US" dirty="0" err="1">
                <a:latin typeface="+mj-ea"/>
                <a:ea typeface="+mj-ea"/>
              </a:rPr>
              <a:t>사피였습니다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감사합니다</a:t>
            </a:r>
            <a:r>
              <a:rPr lang="en-US" altLang="ko-KR" dirty="0">
                <a:latin typeface="+mj-ea"/>
                <a:ea typeface="+mj-ea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49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25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다들 어떤 회사를 생각하고 </a:t>
            </a:r>
            <a:r>
              <a:rPr lang="ko-KR" altLang="en-US" dirty="0" err="1"/>
              <a:t>계신가요</a:t>
            </a:r>
            <a:r>
              <a:rPr lang="en-US" altLang="ko-KR" dirty="0"/>
              <a:t>? (1</a:t>
            </a:r>
            <a:r>
              <a:rPr lang="ko-KR" altLang="en-US" dirty="0"/>
              <a:t>초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많은 회사를 생각하고 </a:t>
            </a:r>
            <a:r>
              <a:rPr lang="ko-KR" altLang="en-US" dirty="0" err="1"/>
              <a:t>계실텐데요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워라밸이</a:t>
            </a:r>
            <a:r>
              <a:rPr lang="ko-KR" altLang="en-US" dirty="0"/>
              <a:t> 좋은 회사 </a:t>
            </a:r>
            <a:endParaRPr lang="en-US" altLang="ko-KR" dirty="0"/>
          </a:p>
          <a:p>
            <a:r>
              <a:rPr lang="ko-KR" altLang="en-US" dirty="0"/>
              <a:t>급여가 좋은 회사 </a:t>
            </a:r>
            <a:endParaRPr lang="en-US" altLang="ko-KR" dirty="0"/>
          </a:p>
          <a:p>
            <a:r>
              <a:rPr lang="ko-KR" altLang="en-US" dirty="0"/>
              <a:t>가치관은 다들 다르지만</a:t>
            </a:r>
            <a:endParaRPr lang="en-US" altLang="ko-KR" dirty="0"/>
          </a:p>
          <a:p>
            <a:r>
              <a:rPr lang="ko-KR" altLang="en-US" dirty="0"/>
              <a:t>다들 개발자에 대한 대우가 좋은 회사를 가고 </a:t>
            </a:r>
            <a:r>
              <a:rPr lang="ko-KR" altLang="en-US" dirty="0" err="1"/>
              <a:t>싶어하실겁니다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그런 회사들의 채용에는 공통점이 하나 있습니다</a:t>
            </a:r>
            <a:r>
              <a:rPr lang="en-US" altLang="ko-KR" dirty="0"/>
              <a:t>. </a:t>
            </a:r>
            <a:r>
              <a:rPr lang="ko-KR" altLang="en-US" dirty="0"/>
              <a:t>여러분 아시나요</a:t>
            </a:r>
            <a:r>
              <a:rPr lang="en-US" altLang="ko-KR" dirty="0"/>
              <a:t>? (pause)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25442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그러면 저희 가볍게 </a:t>
            </a:r>
            <a:r>
              <a:rPr lang="ko-KR" altLang="en-US" dirty="0" err="1">
                <a:latin typeface="+mj-ea"/>
                <a:ea typeface="+mj-ea"/>
              </a:rPr>
              <a:t>질문받으면서</a:t>
            </a:r>
            <a:r>
              <a:rPr lang="ko-KR" altLang="en-US" dirty="0">
                <a:latin typeface="+mj-ea"/>
                <a:ea typeface="+mj-ea"/>
              </a:rPr>
              <a:t> 발표를 종료하고 싶습니다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50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373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바로 </a:t>
            </a:r>
            <a:r>
              <a:rPr lang="ko-KR" altLang="en-US" dirty="0" err="1"/>
              <a:t>씨에스</a:t>
            </a:r>
            <a:r>
              <a:rPr lang="en-US" altLang="ko-KR" dirty="0"/>
              <a:t>, </a:t>
            </a:r>
            <a:r>
              <a:rPr lang="ko-KR" altLang="en-US" dirty="0"/>
              <a:t>컴퓨터 공학지식과 </a:t>
            </a:r>
            <a:endParaRPr lang="en-US" altLang="ko-KR" dirty="0"/>
          </a:p>
          <a:p>
            <a:r>
              <a:rPr lang="ko-KR" altLang="en-US" dirty="0"/>
              <a:t>관련 기술 면접에 관한 채용 프로세스가 있다는 점입니다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5237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그러나 실제로 관련 공부를 하려고 하면 사이트 하나 없어서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결국은 티스토리와 </a:t>
            </a:r>
            <a:r>
              <a:rPr lang="ko-KR" altLang="en-US" dirty="0" err="1"/>
              <a:t>깃허브를</a:t>
            </a:r>
            <a:r>
              <a:rPr lang="ko-KR" altLang="en-US" dirty="0"/>
              <a:t> 전전하게 되는데요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4934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 팀은 이번 </a:t>
            </a:r>
            <a:r>
              <a:rPr lang="ko-KR" altLang="en-US" dirty="0" err="1"/>
              <a:t>싸피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년을 마무리 지을 대망의 프로젝트로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7825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</a:t>
            </a:r>
            <a:r>
              <a:rPr lang="ko-KR" altLang="en-US" dirty="0"/>
              <a:t>와 기술 면접 학습 사이트를 직접 만들기로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8715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24400" y="6310376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43" y="147159"/>
            <a:ext cx="10168128" cy="732424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231012-754C-4003-8501-5872EA3383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3680" y="6153150"/>
            <a:ext cx="16764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3CA0C7-92CF-443D-86E6-9ED9FCC0A3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3680" y="6153150"/>
            <a:ext cx="16764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798D6B4-DC1E-4745-9E7D-62D71276D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0496" y="6478418"/>
            <a:ext cx="2743200" cy="237549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2" r:id="rId3"/>
    <p:sldLayoutId id="2147483727" r:id="rId4"/>
    <p:sldLayoutId id="2147483736" r:id="rId5"/>
    <p:sldLayoutId id="2147483730" r:id="rId6"/>
    <p:sldLayoutId id="2147483731" r:id="rId7"/>
    <p:sldLayoutId id="2147483732" r:id="rId8"/>
    <p:sldLayoutId id="2147483725" r:id="rId9"/>
    <p:sldLayoutId id="2147483733" r:id="rId10"/>
    <p:sldLayoutId id="2147483734" r:id="rId11"/>
    <p:sldLayoutId id="2147483735" r:id="rId12"/>
    <p:sldLayoutId id="2147483726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gif"/><Relationship Id="rId5" Type="http://schemas.openxmlformats.org/officeDocument/2006/relationships/image" Target="../media/image72.gif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34" Type="http://schemas.openxmlformats.org/officeDocument/2006/relationships/image" Target="../media/image113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37" Type="http://schemas.openxmlformats.org/officeDocument/2006/relationships/image" Target="../media/image116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36" Type="http://schemas.openxmlformats.org/officeDocument/2006/relationships/image" Target="../media/image115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31" Type="http://schemas.openxmlformats.org/officeDocument/2006/relationships/image" Target="../media/image110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35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eb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jpg"/><Relationship Id="rId5" Type="http://schemas.openxmlformats.org/officeDocument/2006/relationships/image" Target="../media/image94.png"/><Relationship Id="rId4" Type="http://schemas.openxmlformats.org/officeDocument/2006/relationships/image" Target="../media/image12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safy.com/api/v4/card/mingu49699@gmail.com" TargetMode="External"/><Relationship Id="rId4" Type="http://schemas.openxmlformats.org/officeDocument/2006/relationships/image" Target="../media/image123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jp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jpg"/><Relationship Id="rId4" Type="http://schemas.openxmlformats.org/officeDocument/2006/relationships/image" Target="../media/image126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34.png"/><Relationship Id="rId3" Type="http://schemas.openxmlformats.org/officeDocument/2006/relationships/image" Target="../media/image29.png"/><Relationship Id="rId7" Type="http://schemas.openxmlformats.org/officeDocument/2006/relationships/image" Target="../media/image132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tc.go.kr/" TargetMode="External"/><Relationship Id="rId3" Type="http://schemas.openxmlformats.org/officeDocument/2006/relationships/hyperlink" Target="https://docs.spring.io/spring-framework/docs/current/reference/html/" TargetMode="External"/><Relationship Id="rId7" Type="http://schemas.openxmlformats.org/officeDocument/2006/relationships/hyperlink" Target="https://developers.kakao.com/docs/latest/ko/kakaopay/commo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unity3d.com/Manual/index.html" TargetMode="External"/><Relationship Id="rId5" Type="http://schemas.openxmlformats.org/officeDocument/2006/relationships/hyperlink" Target="https://developers.google.com/youtube/documentation?hl=ko" TargetMode="External"/><Relationship Id="rId10" Type="http://schemas.openxmlformats.org/officeDocument/2006/relationships/hyperlink" Target="https://www.copyright.or.kr/main.do" TargetMode="External"/><Relationship Id="rId4" Type="http://schemas.openxmlformats.org/officeDocument/2006/relationships/hyperlink" Target="https://reactjs.org/docs/getting-started.html" TargetMode="External"/><Relationship Id="rId9" Type="http://schemas.openxmlformats.org/officeDocument/2006/relationships/hyperlink" Target="http://www.privacy.go.kr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7CAEA6DA-D75D-40BF-879F-910BE018B278}"/>
              </a:ext>
            </a:extLst>
          </p:cNvPr>
          <p:cNvSpPr txBox="1">
            <a:spLocks/>
          </p:cNvSpPr>
          <p:nvPr/>
        </p:nvSpPr>
        <p:spPr>
          <a:xfrm>
            <a:off x="9320463" y="6092042"/>
            <a:ext cx="2871537" cy="651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Presented by A102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5A5D9F-0661-40A9-A97F-DBBA140BFDB4}"/>
              </a:ext>
            </a:extLst>
          </p:cNvPr>
          <p:cNvGrpSpPr/>
          <p:nvPr/>
        </p:nvGrpSpPr>
        <p:grpSpPr>
          <a:xfrm>
            <a:off x="4021882" y="3839154"/>
            <a:ext cx="4214938" cy="450288"/>
            <a:chOff x="4722867" y="3502152"/>
            <a:chExt cx="2746266" cy="372139"/>
          </a:xfrm>
        </p:grpSpPr>
        <p:sp>
          <p:nvSpPr>
            <p:cNvPr id="24" name="모서리가 둥근 직사각형 18">
              <a:extLst>
                <a:ext uri="{FF2B5EF4-FFF2-40B4-BE49-F238E27FC236}">
                  <a16:creationId xmlns:a16="http://schemas.microsoft.com/office/drawing/2014/main" id="{35BEB872-993E-486E-A9F1-85F3C4F63CAC}"/>
                </a:ext>
              </a:extLst>
            </p:cNvPr>
            <p:cNvSpPr/>
            <p:nvPr/>
          </p:nvSpPr>
          <p:spPr>
            <a:xfrm>
              <a:off x="4722867" y="3502152"/>
              <a:ext cx="2746266" cy="3721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8449E8-4578-404D-ADF4-3B527C66331F}"/>
                </a:ext>
              </a:extLst>
            </p:cNvPr>
            <p:cNvSpPr txBox="1"/>
            <p:nvPr/>
          </p:nvSpPr>
          <p:spPr>
            <a:xfrm>
              <a:off x="4722867" y="3548323"/>
              <a:ext cx="2746266" cy="27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 / </a:t>
              </a:r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 면접 학습 서비스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908BC37-7C6D-458A-9081-96A1005C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21" y="1787216"/>
            <a:ext cx="5013158" cy="21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305797" y="4387543"/>
            <a:ext cx="7580406" cy="1741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Computer Science Academy For Youth</a:t>
            </a:r>
          </a:p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컨셉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개발자를 위한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 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면접 교육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</a:p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테마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Color] </a:t>
            </a:r>
            <a:r>
              <a:rPr lang="en-US" sz="1600" dirty="0"/>
              <a:t>#008ED0(</a:t>
            </a:r>
            <a:r>
              <a:rPr lang="ko-KR" altLang="en-US" sz="1600" dirty="0"/>
              <a:t>메인</a:t>
            </a:r>
            <a:r>
              <a:rPr lang="en-US" sz="1600" dirty="0"/>
              <a:t>)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600" dirty="0"/>
              <a:t>#84C2EA(</a:t>
            </a:r>
            <a:r>
              <a:rPr lang="ko-KR" altLang="en-US" sz="1600" dirty="0"/>
              <a:t>배경</a:t>
            </a:r>
            <a:r>
              <a:rPr lang="en-US" sz="1600" dirty="0"/>
              <a:t>)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600" dirty="0"/>
              <a:t>#009859(</a:t>
            </a:r>
            <a:r>
              <a:rPr lang="ko-KR" altLang="en-US" sz="1600" dirty="0"/>
              <a:t>서브</a:t>
            </a:r>
            <a:r>
              <a:rPr lang="en-US" sz="1600" dirty="0"/>
              <a:t>)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90727" y="1473011"/>
            <a:ext cx="8210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solidFill>
                  <a:srgbClr val="0665D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“CSS(CS Study) is Awesome”</a:t>
            </a:r>
            <a:r>
              <a:rPr lang="ko-KR" altLang="en-US" i="1" dirty="0">
                <a:solidFill>
                  <a:srgbClr val="0665D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i="1" dirty="0">
              <a:solidFill>
                <a:srgbClr val="0665D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99CF24-C61A-42D4-B651-9BB5CBA8C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46" y="1953917"/>
            <a:ext cx="3352800" cy="14097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A9E5750-BABC-4894-A9C1-F3CB77204873}"/>
              </a:ext>
            </a:extLst>
          </p:cNvPr>
          <p:cNvSpPr/>
          <p:nvPr/>
        </p:nvSpPr>
        <p:spPr>
          <a:xfrm>
            <a:off x="7250173" y="2031148"/>
            <a:ext cx="1093876" cy="1093876"/>
          </a:xfrm>
          <a:prstGeom prst="ellipse">
            <a:avLst/>
          </a:prstGeom>
          <a:solidFill>
            <a:srgbClr val="00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CF445A-BAC5-4042-A02C-DB03709DF68C}"/>
              </a:ext>
            </a:extLst>
          </p:cNvPr>
          <p:cNvSpPr/>
          <p:nvPr/>
        </p:nvSpPr>
        <p:spPr>
          <a:xfrm>
            <a:off x="7740210" y="2031148"/>
            <a:ext cx="1093876" cy="1093876"/>
          </a:xfrm>
          <a:prstGeom prst="ellipse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2101B3B-17B0-4951-829E-4865E26C2BA6}"/>
              </a:ext>
            </a:extLst>
          </p:cNvPr>
          <p:cNvSpPr/>
          <p:nvPr/>
        </p:nvSpPr>
        <p:spPr>
          <a:xfrm>
            <a:off x="8230247" y="2031148"/>
            <a:ext cx="1093876" cy="1093876"/>
          </a:xfrm>
          <a:prstGeom prst="ellipse">
            <a:avLst/>
          </a:prstGeom>
          <a:solidFill>
            <a:srgbClr val="00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id="{55836C99-DD94-43CF-ABB5-CE1FE68952FB}"/>
              </a:ext>
            </a:extLst>
          </p:cNvPr>
          <p:cNvSpPr/>
          <p:nvPr/>
        </p:nvSpPr>
        <p:spPr>
          <a:xfrm>
            <a:off x="2989519" y="3457590"/>
            <a:ext cx="6212962" cy="68160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https://csafy.com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2778FC-B2E0-0997-2024-5460F02A4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587" y="3534776"/>
            <a:ext cx="648517" cy="5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서비스 소개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81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12D046FC-5CAE-4C21-95C5-558652ADDED0}"/>
              </a:ext>
            </a:extLst>
          </p:cNvPr>
          <p:cNvSpPr/>
          <p:nvPr/>
        </p:nvSpPr>
        <p:spPr>
          <a:xfrm>
            <a:off x="832532" y="1088110"/>
            <a:ext cx="7196741" cy="4883513"/>
          </a:xfrm>
          <a:custGeom>
            <a:avLst/>
            <a:gdLst>
              <a:gd name="connsiteX0" fmla="*/ 494279 w 7196741"/>
              <a:gd name="connsiteY0" fmla="*/ 0 h 4883513"/>
              <a:gd name="connsiteX1" fmla="*/ 6702462 w 7196741"/>
              <a:gd name="connsiteY1" fmla="*/ 0 h 4883513"/>
              <a:gd name="connsiteX2" fmla="*/ 7196741 w 7196741"/>
              <a:gd name="connsiteY2" fmla="*/ 494279 h 4883513"/>
              <a:gd name="connsiteX3" fmla="*/ 7196741 w 7196741"/>
              <a:gd name="connsiteY3" fmla="*/ 535937 h 4883513"/>
              <a:gd name="connsiteX4" fmla="*/ 7196741 w 7196741"/>
              <a:gd name="connsiteY4" fmla="*/ 2471337 h 4883513"/>
              <a:gd name="connsiteX5" fmla="*/ 7196741 w 7196741"/>
              <a:gd name="connsiteY5" fmla="*/ 4471419 h 4883513"/>
              <a:gd name="connsiteX6" fmla="*/ 6784647 w 7196741"/>
              <a:gd name="connsiteY6" fmla="*/ 4883513 h 4883513"/>
              <a:gd name="connsiteX7" fmla="*/ 5713889 w 7196741"/>
              <a:gd name="connsiteY7" fmla="*/ 4883513 h 4883513"/>
              <a:gd name="connsiteX8" fmla="*/ 5301795 w 7196741"/>
              <a:gd name="connsiteY8" fmla="*/ 4471419 h 4883513"/>
              <a:gd name="connsiteX9" fmla="*/ 5301795 w 7196741"/>
              <a:gd name="connsiteY9" fmla="*/ 2965616 h 4883513"/>
              <a:gd name="connsiteX10" fmla="*/ 494279 w 7196741"/>
              <a:gd name="connsiteY10" fmla="*/ 2965616 h 4883513"/>
              <a:gd name="connsiteX11" fmla="*/ 0 w 7196741"/>
              <a:gd name="connsiteY11" fmla="*/ 2471337 h 4883513"/>
              <a:gd name="connsiteX12" fmla="*/ 0 w 7196741"/>
              <a:gd name="connsiteY12" fmla="*/ 494279 h 4883513"/>
              <a:gd name="connsiteX13" fmla="*/ 494279 w 7196741"/>
              <a:gd name="connsiteY13" fmla="*/ 0 h 488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96741" h="4883513">
                <a:moveTo>
                  <a:pt x="494279" y="0"/>
                </a:moveTo>
                <a:lnTo>
                  <a:pt x="6702462" y="0"/>
                </a:lnTo>
                <a:cubicBezTo>
                  <a:pt x="6975445" y="0"/>
                  <a:pt x="7196741" y="221296"/>
                  <a:pt x="7196741" y="494279"/>
                </a:cubicBezTo>
                <a:lnTo>
                  <a:pt x="7196741" y="535937"/>
                </a:lnTo>
                <a:lnTo>
                  <a:pt x="7196741" y="2471337"/>
                </a:lnTo>
                <a:lnTo>
                  <a:pt x="7196741" y="4471419"/>
                </a:lnTo>
                <a:cubicBezTo>
                  <a:pt x="7196741" y="4699012"/>
                  <a:pt x="7012240" y="4883513"/>
                  <a:pt x="6784647" y="4883513"/>
                </a:cubicBezTo>
                <a:lnTo>
                  <a:pt x="5713889" y="4883513"/>
                </a:lnTo>
                <a:cubicBezTo>
                  <a:pt x="5486296" y="4883513"/>
                  <a:pt x="5301795" y="4699012"/>
                  <a:pt x="5301795" y="4471419"/>
                </a:cubicBezTo>
                <a:lnTo>
                  <a:pt x="5301795" y="2965616"/>
                </a:lnTo>
                <a:lnTo>
                  <a:pt x="494279" y="2965616"/>
                </a:lnTo>
                <a:cubicBezTo>
                  <a:pt x="221296" y="2965616"/>
                  <a:pt x="0" y="2744320"/>
                  <a:pt x="0" y="2471337"/>
                </a:cubicBezTo>
                <a:lnTo>
                  <a:pt x="0" y="494279"/>
                </a:lnTo>
                <a:cubicBezTo>
                  <a:pt x="0" y="221296"/>
                  <a:pt x="221296" y="0"/>
                  <a:pt x="494279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3533CC4-15D6-4E5E-88A8-1E74F0DEFA4A}"/>
              </a:ext>
            </a:extLst>
          </p:cNvPr>
          <p:cNvSpPr/>
          <p:nvPr/>
        </p:nvSpPr>
        <p:spPr>
          <a:xfrm>
            <a:off x="8387967" y="1567660"/>
            <a:ext cx="2878500" cy="2557666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703944F-CC7F-441E-8C96-9C099FF77270}"/>
              </a:ext>
            </a:extLst>
          </p:cNvPr>
          <p:cNvSpPr/>
          <p:nvPr/>
        </p:nvSpPr>
        <p:spPr>
          <a:xfrm>
            <a:off x="3540858" y="4505024"/>
            <a:ext cx="2422149" cy="1430503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E7795F5F-1028-4249-82BE-62F4E3BBA177}"/>
              </a:ext>
            </a:extLst>
          </p:cNvPr>
          <p:cNvSpPr/>
          <p:nvPr/>
        </p:nvSpPr>
        <p:spPr>
          <a:xfrm>
            <a:off x="1245260" y="1529551"/>
            <a:ext cx="2878500" cy="2412456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D14785C-77EF-4F31-B736-437927E994A9}"/>
              </a:ext>
            </a:extLst>
          </p:cNvPr>
          <p:cNvSpPr/>
          <p:nvPr/>
        </p:nvSpPr>
        <p:spPr>
          <a:xfrm>
            <a:off x="8373728" y="4561328"/>
            <a:ext cx="2878500" cy="1410295"/>
          </a:xfrm>
          <a:prstGeom prst="round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7E1FF6D-825D-4D59-81E4-277798FB1FF4}"/>
              </a:ext>
            </a:extLst>
          </p:cNvPr>
          <p:cNvSpPr/>
          <p:nvPr/>
        </p:nvSpPr>
        <p:spPr>
          <a:xfrm>
            <a:off x="1467854" y="1281309"/>
            <a:ext cx="1589661" cy="2712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02A9C98-3D81-4D85-906E-8B2816CEC8E6}"/>
              </a:ext>
            </a:extLst>
          </p:cNvPr>
          <p:cNvSpPr/>
          <p:nvPr/>
        </p:nvSpPr>
        <p:spPr>
          <a:xfrm>
            <a:off x="8755078" y="1281309"/>
            <a:ext cx="1589661" cy="2712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E818BC1D-6031-4684-93C6-9A32587B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39" y="1746355"/>
            <a:ext cx="565129" cy="637890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103C911-92B2-42D6-9D71-978208A8B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558" y="1539643"/>
            <a:ext cx="953344" cy="95334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DDCF0B6-BC76-4E60-8FA8-908710888D0A}"/>
              </a:ext>
            </a:extLst>
          </p:cNvPr>
          <p:cNvSpPr/>
          <p:nvPr/>
        </p:nvSpPr>
        <p:spPr>
          <a:xfrm>
            <a:off x="8673201" y="4282754"/>
            <a:ext cx="1589661" cy="27121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Tools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5ABE2F05-F975-4A5C-8A73-47E9030CF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144" y="2868777"/>
            <a:ext cx="831798" cy="714566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613A6F9-1949-4064-87DC-AE72108937B2}"/>
              </a:ext>
            </a:extLst>
          </p:cNvPr>
          <p:cNvSpPr/>
          <p:nvPr/>
        </p:nvSpPr>
        <p:spPr>
          <a:xfrm>
            <a:off x="3750799" y="4202129"/>
            <a:ext cx="1330280" cy="282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Service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7E3F3015-D56F-46C8-805C-E8686E29D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338" y="4734928"/>
            <a:ext cx="696071" cy="696071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C73B6D73-FC85-4C9C-B1D9-6BE0B647F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4796" y="4844256"/>
            <a:ext cx="1097788" cy="442359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E4188478-60B1-4E92-A5A4-13F24D36A665}"/>
              </a:ext>
            </a:extLst>
          </p:cNvPr>
          <p:cNvSpPr txBox="1"/>
          <p:nvPr/>
        </p:nvSpPr>
        <p:spPr>
          <a:xfrm>
            <a:off x="4629593" y="5323050"/>
            <a:ext cx="134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Kakaopay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5CCF6E9-51A7-4CB7-9E4F-36C451D65ECD}"/>
              </a:ext>
            </a:extLst>
          </p:cNvPr>
          <p:cNvSpPr txBox="1"/>
          <p:nvPr/>
        </p:nvSpPr>
        <p:spPr>
          <a:xfrm>
            <a:off x="3474485" y="5360869"/>
            <a:ext cx="134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OAuth 2.0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254C2F9-771A-4330-82EF-12A5C249A15B}"/>
              </a:ext>
            </a:extLst>
          </p:cNvPr>
          <p:cNvGrpSpPr/>
          <p:nvPr/>
        </p:nvGrpSpPr>
        <p:grpSpPr>
          <a:xfrm>
            <a:off x="9812081" y="4749017"/>
            <a:ext cx="1330279" cy="1180254"/>
            <a:chOff x="8651503" y="4561449"/>
            <a:chExt cx="1330279" cy="1180254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4F3A67D7-7CD0-44C7-8E50-C979EB978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70786" y="4561449"/>
              <a:ext cx="876408" cy="911021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D24A0C3-C78D-4B06-A15C-FEC631898D2F}"/>
                </a:ext>
              </a:extLst>
            </p:cNvPr>
            <p:cNvSpPr txBox="1"/>
            <p:nvPr/>
          </p:nvSpPr>
          <p:spPr>
            <a:xfrm>
              <a:off x="8651503" y="5403149"/>
              <a:ext cx="1330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Jira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F2C0280F-358C-4D4A-A9FD-C10724F40866}"/>
              </a:ext>
            </a:extLst>
          </p:cNvPr>
          <p:cNvSpPr txBox="1"/>
          <p:nvPr/>
        </p:nvSpPr>
        <p:spPr>
          <a:xfrm>
            <a:off x="8525792" y="3607457"/>
            <a:ext cx="1145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Redis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A9B7EED-CFE2-48D4-A596-58561F3F1A93}"/>
              </a:ext>
            </a:extLst>
          </p:cNvPr>
          <p:cNvSpPr txBox="1"/>
          <p:nvPr/>
        </p:nvSpPr>
        <p:spPr>
          <a:xfrm>
            <a:off x="9780776" y="2302039"/>
            <a:ext cx="129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Maria DB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B2C9DD-86C0-47C5-8191-C145EF18A21B}"/>
              </a:ext>
            </a:extLst>
          </p:cNvPr>
          <p:cNvSpPr txBox="1"/>
          <p:nvPr/>
        </p:nvSpPr>
        <p:spPr>
          <a:xfrm>
            <a:off x="8483644" y="2350908"/>
            <a:ext cx="129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RDS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DB637F8-6B21-426A-83BB-D5622D1D4A81}"/>
              </a:ext>
            </a:extLst>
          </p:cNvPr>
          <p:cNvGrpSpPr/>
          <p:nvPr/>
        </p:nvGrpSpPr>
        <p:grpSpPr>
          <a:xfrm>
            <a:off x="4207249" y="2434703"/>
            <a:ext cx="498975" cy="116567"/>
            <a:chOff x="3876611" y="2457668"/>
            <a:chExt cx="682706" cy="95484"/>
          </a:xfrm>
        </p:grpSpPr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98338AB6-B7F0-4EDF-9A8D-3E84335125B9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7CAF580F-B963-4A2F-AA1D-2205BB453C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C01683-4B5B-43AD-8B26-AD00D49BDD62}"/>
              </a:ext>
            </a:extLst>
          </p:cNvPr>
          <p:cNvGrpSpPr/>
          <p:nvPr/>
        </p:nvGrpSpPr>
        <p:grpSpPr>
          <a:xfrm>
            <a:off x="7787366" y="2434703"/>
            <a:ext cx="498975" cy="116567"/>
            <a:chOff x="3876611" y="2457668"/>
            <a:chExt cx="682706" cy="95484"/>
          </a:xfrm>
        </p:grpSpPr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CD330BEA-FB55-41F8-BDF3-FC7B203F9436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DE47459D-9160-4F50-834F-70565779A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3E9912C9-F9FC-45A5-B66F-7718A9AB5EA3}"/>
              </a:ext>
            </a:extLst>
          </p:cNvPr>
          <p:cNvSpPr/>
          <p:nvPr/>
        </p:nvSpPr>
        <p:spPr>
          <a:xfrm>
            <a:off x="6407025" y="4409580"/>
            <a:ext cx="1425333" cy="1398753"/>
          </a:xfrm>
          <a:prstGeom prst="roundRect">
            <a:avLst/>
          </a:prstGeom>
          <a:noFill/>
          <a:ln w="28575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51587AA-E9FB-4D8C-954F-903C7DBC06D8}"/>
              </a:ext>
            </a:extLst>
          </p:cNvPr>
          <p:cNvSpPr/>
          <p:nvPr/>
        </p:nvSpPr>
        <p:spPr>
          <a:xfrm>
            <a:off x="6597197" y="4137558"/>
            <a:ext cx="987054" cy="271210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C48EB4F9-C250-4E1F-80D8-2612DB2B4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1973" y="4619071"/>
            <a:ext cx="912887" cy="815078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58780E19-B31F-48A7-9C76-703A18D4B118}"/>
              </a:ext>
            </a:extLst>
          </p:cNvPr>
          <p:cNvSpPr txBox="1"/>
          <p:nvPr/>
        </p:nvSpPr>
        <p:spPr>
          <a:xfrm>
            <a:off x="6407025" y="5454450"/>
            <a:ext cx="1330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EBC2E3C-8A98-4249-B600-755C60AB6401}"/>
              </a:ext>
            </a:extLst>
          </p:cNvPr>
          <p:cNvSpPr txBox="1"/>
          <p:nvPr/>
        </p:nvSpPr>
        <p:spPr>
          <a:xfrm>
            <a:off x="7156526" y="615592"/>
            <a:ext cx="1506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EC2</a:t>
            </a: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38DC164C-716E-45E9-9493-1A81863E2C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9215" y="654583"/>
            <a:ext cx="608585" cy="736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D518C7-39B9-406B-A076-42DFAD7B21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2680" y="1693855"/>
            <a:ext cx="921178" cy="92117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B6DDAA7-6935-4B26-AC41-3948FDDA42CD}"/>
              </a:ext>
            </a:extLst>
          </p:cNvPr>
          <p:cNvSpPr txBox="1"/>
          <p:nvPr/>
        </p:nvSpPr>
        <p:spPr>
          <a:xfrm>
            <a:off x="2754175" y="2501556"/>
            <a:ext cx="145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Styled-</a:t>
            </a:r>
            <a:b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Components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C54CBE19-58B3-4635-B2C3-FE05D5206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7880" y="1842446"/>
            <a:ext cx="650541" cy="650541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68F5E8EE-C6D3-4151-8A58-B1F476FBF9C1}"/>
              </a:ext>
            </a:extLst>
          </p:cNvPr>
          <p:cNvSpPr txBox="1"/>
          <p:nvPr/>
        </p:nvSpPr>
        <p:spPr>
          <a:xfrm>
            <a:off x="1355378" y="2444589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886ADBC9-8FB1-4D28-8C47-E9DAB97243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0867" y="3018223"/>
            <a:ext cx="515755" cy="515755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579A8A52-B5D9-41DD-8820-F22417870C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04926" y="3018223"/>
            <a:ext cx="523220" cy="523220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31FDD8D0-49B1-4F50-9D10-49969C6549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69482" y="3167092"/>
            <a:ext cx="804317" cy="335132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EA568B21-BC25-4EDA-A6FC-D98F08A118B6}"/>
              </a:ext>
            </a:extLst>
          </p:cNvPr>
          <p:cNvSpPr txBox="1"/>
          <p:nvPr/>
        </p:nvSpPr>
        <p:spPr>
          <a:xfrm>
            <a:off x="1896025" y="3603082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Photon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EEBCD4D-B804-4045-BF84-A8DDD106D5CB}"/>
              </a:ext>
            </a:extLst>
          </p:cNvPr>
          <p:cNvSpPr txBox="1"/>
          <p:nvPr/>
        </p:nvSpPr>
        <p:spPr>
          <a:xfrm>
            <a:off x="1053931" y="3603082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9F7601A-8205-468E-BBE8-4F755D44316F}"/>
              </a:ext>
            </a:extLst>
          </p:cNvPr>
          <p:cNvSpPr txBox="1"/>
          <p:nvPr/>
        </p:nvSpPr>
        <p:spPr>
          <a:xfrm>
            <a:off x="2738750" y="3603082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904C637-B845-4D8B-8A01-66BEF6F00DA3}"/>
              </a:ext>
            </a:extLst>
          </p:cNvPr>
          <p:cNvSpPr txBox="1"/>
          <p:nvPr/>
        </p:nvSpPr>
        <p:spPr>
          <a:xfrm>
            <a:off x="8748300" y="5620164"/>
            <a:ext cx="1174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Docker</a:t>
            </a: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3FC15A4F-65AD-4DDB-BC69-D574624317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83644" y="4798197"/>
            <a:ext cx="1666974" cy="9110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263660-D36A-4A13-9331-322DA7AE62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6152" y="1855677"/>
            <a:ext cx="648448" cy="648448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AE19DF60-75A0-4543-8C35-E55C50847379}"/>
              </a:ext>
            </a:extLst>
          </p:cNvPr>
          <p:cNvSpPr txBox="1"/>
          <p:nvPr/>
        </p:nvSpPr>
        <p:spPr>
          <a:xfrm>
            <a:off x="2189543" y="2492412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Recoil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C52DBC6-F81F-4951-B837-BBBC7B15A66D}"/>
              </a:ext>
            </a:extLst>
          </p:cNvPr>
          <p:cNvGrpSpPr/>
          <p:nvPr/>
        </p:nvGrpSpPr>
        <p:grpSpPr>
          <a:xfrm>
            <a:off x="4198886" y="1396837"/>
            <a:ext cx="3496227" cy="2308710"/>
            <a:chOff x="4198886" y="1276517"/>
            <a:chExt cx="3496227" cy="2308710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AD848805-3444-48A1-975B-0ED87767B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94984" y="1896047"/>
              <a:ext cx="846319" cy="85102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68E1E5D-1337-47AD-B8FA-60FE61E53BAB}"/>
                </a:ext>
              </a:extLst>
            </p:cNvPr>
            <p:cNvSpPr txBox="1"/>
            <p:nvPr/>
          </p:nvSpPr>
          <p:spPr>
            <a:xfrm>
              <a:off x="6149302" y="2553118"/>
              <a:ext cx="1492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Dependency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81361A-2DE5-4EEC-A93A-7BD05CE373A4}"/>
                </a:ext>
              </a:extLst>
            </p:cNvPr>
            <p:cNvSpPr txBox="1"/>
            <p:nvPr/>
          </p:nvSpPr>
          <p:spPr>
            <a:xfrm>
              <a:off x="4198886" y="3246673"/>
              <a:ext cx="1330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Cloud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2C87B20-73C8-4D51-950F-A6E5F834B26A}"/>
                </a:ext>
              </a:extLst>
            </p:cNvPr>
            <p:cNvSpPr/>
            <p:nvPr/>
          </p:nvSpPr>
          <p:spPr>
            <a:xfrm>
              <a:off x="4816613" y="1549875"/>
              <a:ext cx="2878500" cy="1605674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6C4C1B5-F71C-498D-9DF8-99BDF1345270}"/>
                </a:ext>
              </a:extLst>
            </p:cNvPr>
            <p:cNvSpPr/>
            <p:nvPr/>
          </p:nvSpPr>
          <p:spPr>
            <a:xfrm>
              <a:off x="5069503" y="1281309"/>
              <a:ext cx="1589661" cy="27121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Back-End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FA688E6E-7FA1-45B6-8A5B-41302187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88163" y="1276517"/>
              <a:ext cx="1261103" cy="1261103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DFFFE5D3-9CB4-4159-AAF3-BC6224246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64119" y="1985507"/>
              <a:ext cx="651287" cy="651287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388FA1A-1F95-49DF-8AF3-B35BE05EF26C}"/>
                </a:ext>
              </a:extLst>
            </p:cNvPr>
            <p:cNvSpPr txBox="1"/>
            <p:nvPr/>
          </p:nvSpPr>
          <p:spPr>
            <a:xfrm>
              <a:off x="4838786" y="2502685"/>
              <a:ext cx="1330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Spring</a:t>
              </a: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A40E87FB-2983-443E-BEA8-E319032E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645294" y="1541431"/>
              <a:ext cx="1748578" cy="120735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D3DA3A0-E426-44EF-A0B4-2EDFE4D1A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413034" y="2502685"/>
              <a:ext cx="941756" cy="9417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EFC5C94D-3EB1-4370-AA05-5606A45FFB9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8379" y="4557154"/>
            <a:ext cx="894772" cy="894772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FE141BC8-7BD2-4C14-A3ED-1A8991753F4F}"/>
              </a:ext>
            </a:extLst>
          </p:cNvPr>
          <p:cNvSpPr txBox="1"/>
          <p:nvPr/>
        </p:nvSpPr>
        <p:spPr>
          <a:xfrm>
            <a:off x="786073" y="5357354"/>
            <a:ext cx="133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Native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21404CE-C23E-4AEF-B8B9-7EBDC238C1C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29518" y="2612900"/>
            <a:ext cx="807513" cy="977877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27ACDCBD-90BA-4841-8D43-F2AFB4A9DA06}"/>
              </a:ext>
            </a:extLst>
          </p:cNvPr>
          <p:cNvSpPr txBox="1"/>
          <p:nvPr/>
        </p:nvSpPr>
        <p:spPr>
          <a:xfrm>
            <a:off x="9780776" y="3748205"/>
            <a:ext cx="129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S3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C84B1E-2D49-4E54-9281-6C65177ABB71}"/>
              </a:ext>
            </a:extLst>
          </p:cNvPr>
          <p:cNvSpPr/>
          <p:nvPr/>
        </p:nvSpPr>
        <p:spPr>
          <a:xfrm>
            <a:off x="832531" y="4505024"/>
            <a:ext cx="2480880" cy="13987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B9547A7-2139-4079-97B1-D003CB586B54}"/>
              </a:ext>
            </a:extLst>
          </p:cNvPr>
          <p:cNvSpPr/>
          <p:nvPr/>
        </p:nvSpPr>
        <p:spPr>
          <a:xfrm>
            <a:off x="1015381" y="4233002"/>
            <a:ext cx="987054" cy="2712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C13EC8-371D-E7F2-38DD-C5DE30E91B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62506" y="4648362"/>
            <a:ext cx="728926" cy="72892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F75CF35-F5BD-C377-3FC0-5F80816FFA9B}"/>
              </a:ext>
            </a:extLst>
          </p:cNvPr>
          <p:cNvSpPr txBox="1"/>
          <p:nvPr/>
        </p:nvSpPr>
        <p:spPr>
          <a:xfrm>
            <a:off x="1960288" y="5445697"/>
            <a:ext cx="1330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183920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구성도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BC9209-6520-1AA5-6B33-B7BE133A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94" y="518983"/>
            <a:ext cx="10830011" cy="6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0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마이크로 서비스 </a:t>
            </a:r>
            <a:r>
              <a:rPr lang="ko-KR" altLang="en-US" sz="2800" dirty="0" err="1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아키텍쳐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(MSA)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cloud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MSA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D89DB602-7073-4F83-990A-0BDB12917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3717" y="1801478"/>
            <a:ext cx="7739062" cy="4311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AA21A2-4241-43E7-9FA2-24BF9A1DB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777" y="1037904"/>
            <a:ext cx="1909011" cy="19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마이크로 서비스 </a:t>
            </a:r>
            <a:r>
              <a:rPr lang="ko-KR" altLang="en-US" sz="2800" dirty="0" err="1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아키텍쳐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(MSA)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모니터링을 통한 서비스 안정화와 장애 복구 기능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 안정화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복잡도 감소와 유연한 독립적 배포를 통한 높은 생산성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4F07724-D9E3-4557-813F-E81079878406}"/>
              </a:ext>
            </a:extLst>
          </p:cNvPr>
          <p:cNvSpPr/>
          <p:nvPr/>
        </p:nvSpPr>
        <p:spPr>
          <a:xfrm>
            <a:off x="4695858" y="2670122"/>
            <a:ext cx="1422787" cy="400110"/>
          </a:xfrm>
          <a:prstGeom prst="rightArrow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4">
            <a:extLst>
              <a:ext uri="{FF2B5EF4-FFF2-40B4-BE49-F238E27FC236}">
                <a16:creationId xmlns:a16="http://schemas.microsoft.com/office/drawing/2014/main" id="{7D31AFA7-F46B-4A52-B059-9A01EFAC90B6}"/>
              </a:ext>
            </a:extLst>
          </p:cNvPr>
          <p:cNvSpPr/>
          <p:nvPr/>
        </p:nvSpPr>
        <p:spPr>
          <a:xfrm>
            <a:off x="6807497" y="2533445"/>
            <a:ext cx="2208474" cy="673465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 서버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84CAA0E-6142-416C-8C9E-38B0BD3FDB7B}"/>
              </a:ext>
            </a:extLst>
          </p:cNvPr>
          <p:cNvSpPr/>
          <p:nvPr/>
        </p:nvSpPr>
        <p:spPr>
          <a:xfrm>
            <a:off x="4695858" y="3462734"/>
            <a:ext cx="1422787" cy="400110"/>
          </a:xfrm>
          <a:prstGeom prst="rightArrow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4">
            <a:extLst>
              <a:ext uri="{FF2B5EF4-FFF2-40B4-BE49-F238E27FC236}">
                <a16:creationId xmlns:a16="http://schemas.microsoft.com/office/drawing/2014/main" id="{CD01FC1D-E60E-4397-8F8B-D438A93C4DE7}"/>
              </a:ext>
            </a:extLst>
          </p:cNvPr>
          <p:cNvSpPr/>
          <p:nvPr/>
        </p:nvSpPr>
        <p:spPr>
          <a:xfrm>
            <a:off x="6807497" y="3326057"/>
            <a:ext cx="2208474" cy="673465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서버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E3B67AB-A638-4E1A-86EF-762C8A0F0720}"/>
              </a:ext>
            </a:extLst>
          </p:cNvPr>
          <p:cNvSpPr/>
          <p:nvPr/>
        </p:nvSpPr>
        <p:spPr>
          <a:xfrm>
            <a:off x="4695858" y="4259738"/>
            <a:ext cx="1422787" cy="400110"/>
          </a:xfrm>
          <a:prstGeom prst="rightArrow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4">
            <a:extLst>
              <a:ext uri="{FF2B5EF4-FFF2-40B4-BE49-F238E27FC236}">
                <a16:creationId xmlns:a16="http://schemas.microsoft.com/office/drawing/2014/main" id="{7262066D-4603-4853-87D7-D3AECA635E8E}"/>
              </a:ext>
            </a:extLst>
          </p:cNvPr>
          <p:cNvSpPr/>
          <p:nvPr/>
        </p:nvSpPr>
        <p:spPr>
          <a:xfrm>
            <a:off x="6807497" y="4123061"/>
            <a:ext cx="2208474" cy="673465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 서버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C9B499-4EB0-4F36-ADB8-2782586923D4}"/>
              </a:ext>
            </a:extLst>
          </p:cNvPr>
          <p:cNvSpPr/>
          <p:nvPr/>
        </p:nvSpPr>
        <p:spPr>
          <a:xfrm>
            <a:off x="2150423" y="2870178"/>
            <a:ext cx="1825185" cy="896382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Gateway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C0E3FF0-75F1-4320-97E1-1B076DE1589B}"/>
              </a:ext>
            </a:extLst>
          </p:cNvPr>
          <p:cNvSpPr/>
          <p:nvPr/>
        </p:nvSpPr>
        <p:spPr>
          <a:xfrm>
            <a:off x="2150422" y="4297419"/>
            <a:ext cx="1825185" cy="896382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Eureka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44CFC09-3785-8F80-FE9C-178F3B44B811}"/>
              </a:ext>
            </a:extLst>
          </p:cNvPr>
          <p:cNvSpPr/>
          <p:nvPr/>
        </p:nvSpPr>
        <p:spPr>
          <a:xfrm>
            <a:off x="4695858" y="5071058"/>
            <a:ext cx="1422787" cy="400110"/>
          </a:xfrm>
          <a:prstGeom prst="rightArrow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4">
            <a:extLst>
              <a:ext uri="{FF2B5EF4-FFF2-40B4-BE49-F238E27FC236}">
                <a16:creationId xmlns:a16="http://schemas.microsoft.com/office/drawing/2014/main" id="{5ED36A14-3BA6-73CA-387E-29C33115B6B3}"/>
              </a:ext>
            </a:extLst>
          </p:cNvPr>
          <p:cNvSpPr/>
          <p:nvPr/>
        </p:nvSpPr>
        <p:spPr>
          <a:xfrm>
            <a:off x="6807497" y="4934381"/>
            <a:ext cx="2208474" cy="673465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서버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0369ADA-2891-8BBE-948A-5C37A498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458" y="4122407"/>
            <a:ext cx="831798" cy="7145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C5B507-50E6-2DBB-6B97-0EBF94D22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681" y="2484603"/>
            <a:ext cx="565129" cy="6378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B54AD10-97E7-47FE-648E-F275785FD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681" y="5038630"/>
            <a:ext cx="565129" cy="6378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41D177-D9AD-EF2A-05BB-C4F35278F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680" y="3303505"/>
            <a:ext cx="565129" cy="63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8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서비스 분리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웹에서 제공하는 기능을 상황에 맞춰 다른 플랫폼에서도 구현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각각의 플랫폼 환경에 맞춘 기능을 구현함으로 장점을 강화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F1B094-CF05-F9DE-24D5-DB05C3FF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02" y="2576881"/>
            <a:ext cx="5157697" cy="2809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269642-24F6-6F70-DACA-72F19491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737" y="2623105"/>
            <a:ext cx="1173622" cy="117362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17EDDB3-CADD-7B67-4C7E-D21C9AE54CB1}"/>
              </a:ext>
            </a:extLst>
          </p:cNvPr>
          <p:cNvSpPr/>
          <p:nvPr/>
        </p:nvSpPr>
        <p:spPr>
          <a:xfrm>
            <a:off x="6445865" y="2750202"/>
            <a:ext cx="2457502" cy="919429"/>
          </a:xfrm>
          <a:prstGeom prst="rightArrow">
            <a:avLst/>
          </a:prstGeom>
          <a:solidFill>
            <a:srgbClr val="00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반복 학습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DA42022-B753-D8F0-1215-6344569ED0E0}"/>
              </a:ext>
            </a:extLst>
          </p:cNvPr>
          <p:cNvSpPr/>
          <p:nvPr/>
        </p:nvSpPr>
        <p:spPr>
          <a:xfrm>
            <a:off x="6445865" y="4328614"/>
            <a:ext cx="2457503" cy="919429"/>
          </a:xfrm>
          <a:prstGeom prst="rightArrow">
            <a:avLst/>
          </a:prstGeom>
          <a:solidFill>
            <a:srgbClr val="00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자기주도적 학습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2641EF-C8AD-4110-D017-FF88BAE4F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334" y="4228757"/>
            <a:ext cx="1308428" cy="13084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3613DF-8284-68C8-3F87-509AF8E2F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3502" y="2699559"/>
            <a:ext cx="1020714" cy="102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7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자유도를 가지고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물리적 공간이 필요하지 않으며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사용자가 직접 체험할 수 있는 자기주도적 학습 공간이라는 특성을 반영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B5B0D-E293-47F4-8B9D-1C47A7785E2A}"/>
              </a:ext>
            </a:extLst>
          </p:cNvPr>
          <p:cNvSpPr txBox="1"/>
          <p:nvPr/>
        </p:nvSpPr>
        <p:spPr>
          <a:xfrm>
            <a:off x="726431" y="5590385"/>
            <a:ext cx="330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 학습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지원하는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B4DAEFE-E063-315E-41B3-AF59BAAB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69" y="3380310"/>
            <a:ext cx="3491607" cy="20309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6AF5D5-E9A7-DA3E-AF47-4C6E8E91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448" y="3380310"/>
            <a:ext cx="3491607" cy="20309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A516025-5E5A-EA92-2CD9-30F9647F1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708" y="3380310"/>
            <a:ext cx="3491607" cy="20309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4EDF47-242F-56F2-C8B5-DDE0CD5C2EDC}"/>
              </a:ext>
            </a:extLst>
          </p:cNvPr>
          <p:cNvSpPr txBox="1"/>
          <p:nvPr/>
        </p:nvSpPr>
        <p:spPr>
          <a:xfrm>
            <a:off x="4703171" y="5590385"/>
            <a:ext cx="330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면접실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느낌이 있는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면접실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8FC729-582D-294B-71FB-4BED5C14BA59}"/>
              </a:ext>
            </a:extLst>
          </p:cNvPr>
          <p:cNvSpPr txBox="1"/>
          <p:nvPr/>
        </p:nvSpPr>
        <p:spPr>
          <a:xfrm>
            <a:off x="8679910" y="5590385"/>
            <a:ext cx="330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여럿이서 즐기는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OX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퀴즈존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85E977-AEF4-537A-6D63-B18A522B5A46}"/>
              </a:ext>
            </a:extLst>
          </p:cNvPr>
          <p:cNvCxnSpPr/>
          <p:nvPr/>
        </p:nvCxnSpPr>
        <p:spPr>
          <a:xfrm>
            <a:off x="4275142" y="2980578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4487E7-AB95-0844-218B-18BCCD771378}"/>
              </a:ext>
            </a:extLst>
          </p:cNvPr>
          <p:cNvCxnSpPr/>
          <p:nvPr/>
        </p:nvCxnSpPr>
        <p:spPr>
          <a:xfrm>
            <a:off x="8251881" y="2980578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921C2C-89E7-FDF2-F950-E4C9CC78CEFF}"/>
              </a:ext>
            </a:extLst>
          </p:cNvPr>
          <p:cNvSpPr/>
          <p:nvPr/>
        </p:nvSpPr>
        <p:spPr>
          <a:xfrm>
            <a:off x="8899907" y="2313670"/>
            <a:ext cx="2892404" cy="651386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몰입되는 체험형 학습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AFE68A4-FBAD-8D68-FCED-16252CF78697}"/>
              </a:ext>
            </a:extLst>
          </p:cNvPr>
          <p:cNvSpPr/>
          <p:nvPr/>
        </p:nvSpPr>
        <p:spPr>
          <a:xfrm>
            <a:off x="4910041" y="2313670"/>
            <a:ext cx="2892404" cy="651386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면접실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분위기 제공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C6AEE4F-8B38-FE6F-1DA9-38023B830474}"/>
              </a:ext>
            </a:extLst>
          </p:cNvPr>
          <p:cNvSpPr/>
          <p:nvPr/>
        </p:nvSpPr>
        <p:spPr>
          <a:xfrm>
            <a:off x="840570" y="2313670"/>
            <a:ext cx="2892404" cy="651386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MAU 40K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보장하는 멀티서버</a:t>
            </a:r>
          </a:p>
        </p:txBody>
      </p:sp>
    </p:spTree>
    <p:extLst>
      <p:ext uri="{BB962C8B-B14F-4D97-AF65-F5344CB8AC3E}">
        <p14:creationId xmlns:p14="http://schemas.microsoft.com/office/powerpoint/2010/main" val="3798400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앱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D8C418-C3A9-4139-AE10-89ACEA3E35DB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어디에서 접할 수 있어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 학습이 편하고</a:t>
            </a:r>
            <a:b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학습에 적합한 모바일 특성을 반영한 집중 학습 기능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94200-B907-A887-EA62-E1667287EB4E}"/>
              </a:ext>
            </a:extLst>
          </p:cNvPr>
          <p:cNvSpPr txBox="1"/>
          <p:nvPr/>
        </p:nvSpPr>
        <p:spPr>
          <a:xfrm>
            <a:off x="1279490" y="5857321"/>
            <a:ext cx="3051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반복학습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대명사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학습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D1554-67C1-089E-A753-A7BD83B80EF6}"/>
              </a:ext>
            </a:extLst>
          </p:cNvPr>
          <p:cNvSpPr txBox="1"/>
          <p:nvPr/>
        </p:nvSpPr>
        <p:spPr>
          <a:xfrm>
            <a:off x="4962922" y="5857320"/>
            <a:ext cx="3051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반복학습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대명사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학습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00D42-A80B-232D-06D4-3311E5158975}"/>
              </a:ext>
            </a:extLst>
          </p:cNvPr>
          <p:cNvSpPr txBox="1"/>
          <p:nvPr/>
        </p:nvSpPr>
        <p:spPr>
          <a:xfrm>
            <a:off x="8449574" y="5857321"/>
            <a:ext cx="3051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지하철에서 가볍게 하기 좋은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퀴즈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8C0A75-25C8-719B-ACD5-984AAB674EB9}"/>
              </a:ext>
            </a:extLst>
          </p:cNvPr>
          <p:cNvCxnSpPr/>
          <p:nvPr/>
        </p:nvCxnSpPr>
        <p:spPr>
          <a:xfrm>
            <a:off x="4269288" y="2437625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0F65EF2-F44D-95AB-3D6D-3455D8DABDC6}"/>
              </a:ext>
            </a:extLst>
          </p:cNvPr>
          <p:cNvCxnSpPr/>
          <p:nvPr/>
        </p:nvCxnSpPr>
        <p:spPr>
          <a:xfrm>
            <a:off x="8190097" y="2351122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81472F6-550E-4E3A-5323-A4D1F883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762" y="2236741"/>
            <a:ext cx="2407501" cy="33495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1CECB8-8F1C-0F57-A832-B34FB117A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315" y="2236741"/>
            <a:ext cx="2326153" cy="34639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7DF88E-97DD-1C8D-84BF-1159FEDAD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34" y="2236741"/>
            <a:ext cx="2489711" cy="34639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56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앱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D8C418-C3A9-4139-AE10-89ACEA3E35DB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절찬리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출시중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 광고 맞음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DD542A-77C2-F56C-6561-3C8C14B18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85" y="2773492"/>
            <a:ext cx="4029795" cy="3469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2B0A2F0-FBC7-0A4C-E140-75BC92F0C79A}"/>
              </a:ext>
            </a:extLst>
          </p:cNvPr>
          <p:cNvGrpSpPr/>
          <p:nvPr/>
        </p:nvGrpSpPr>
        <p:grpSpPr>
          <a:xfrm>
            <a:off x="1798581" y="1874918"/>
            <a:ext cx="8594838" cy="681608"/>
            <a:chOff x="1311163" y="1874918"/>
            <a:chExt cx="8594838" cy="681608"/>
          </a:xfrm>
        </p:grpSpPr>
        <p:sp>
          <p:nvSpPr>
            <p:cNvPr id="18" name="사각형: 둥근 모서리 13">
              <a:extLst>
                <a:ext uri="{FF2B5EF4-FFF2-40B4-BE49-F238E27FC236}">
                  <a16:creationId xmlns:a16="http://schemas.microsoft.com/office/drawing/2014/main" id="{49A2CA4E-CAAA-EFAD-D6EB-E981D6C28CA4}"/>
                </a:ext>
              </a:extLst>
            </p:cNvPr>
            <p:cNvSpPr/>
            <p:nvPr/>
          </p:nvSpPr>
          <p:spPr>
            <a:xfrm>
              <a:off x="1311163" y="1874918"/>
              <a:ext cx="8594838" cy="6816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 https://play.google.com/store/apps/details?id=com.csafy.csafy_android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E3487AC-A5C6-E209-4DCD-862AB5047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1420" y="1962062"/>
              <a:ext cx="648517" cy="527236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84D694A-44AD-0866-C469-8F5E7022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961" y="4508404"/>
            <a:ext cx="3357949" cy="129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8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3363641"/>
            <a:ext cx="12191999" cy="352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3363640"/>
          </a:xfrm>
          <a:prstGeom prst="rect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01756" y="293147"/>
            <a:ext cx="27730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43701" y="2561149"/>
            <a:ext cx="11308753" cy="3082612"/>
            <a:chOff x="243701" y="2778865"/>
            <a:chExt cx="11308753" cy="3082612"/>
          </a:xfrm>
        </p:grpSpPr>
        <p:grpSp>
          <p:nvGrpSpPr>
            <p:cNvPr id="12" name="그룹 11"/>
            <p:cNvGrpSpPr/>
            <p:nvPr/>
          </p:nvGrpSpPr>
          <p:grpSpPr>
            <a:xfrm>
              <a:off x="243701" y="2778865"/>
              <a:ext cx="2773066" cy="2774836"/>
              <a:chOff x="301757" y="2757611"/>
              <a:chExt cx="2773066" cy="277483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1757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0665D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</a:t>
                </a:r>
                <a:endParaRPr lang="en-US" altLang="ko-KR" sz="2800" dirty="0">
                  <a:solidFill>
                    <a:srgbClr val="0665D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4516784"/>
                <a:ext cx="25460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배경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소개</a:t>
                </a:r>
                <a:b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UCC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468974" y="2778865"/>
              <a:ext cx="2546004" cy="3082612"/>
              <a:chOff x="1548726" y="2757611"/>
              <a:chExt cx="2546004" cy="308261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603022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548726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0665D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서비스 소개</a:t>
                </a:r>
                <a:endParaRPr lang="en-US" altLang="ko-KR" sz="2800" dirty="0">
                  <a:solidFill>
                    <a:srgbClr val="0665D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548726" y="4516784"/>
                <a:ext cx="25460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기술 스택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핵심 컨셉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</a:t>
                </a:r>
                <a:b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시연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8802838" y="2778865"/>
              <a:ext cx="2749616" cy="3082612"/>
              <a:chOff x="2904286" y="2757611"/>
              <a:chExt cx="2749616" cy="308261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2904286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107898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0665D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마무리</a:t>
                </a:r>
                <a:endParaRPr lang="en-US" altLang="ko-KR" sz="2800" dirty="0">
                  <a:solidFill>
                    <a:srgbClr val="0665D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61002" y="4516784"/>
                <a:ext cx="25460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역할 분배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앞으로의 </a:t>
                </a:r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C;SAFY</a:t>
                </a:r>
                <a:b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레퍼런스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4) </a:t>
                </a:r>
                <a:r>
                  <a:rPr lang="en-US" altLang="ko-KR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934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연계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유튜브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KOCW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등의 강의 수강 환경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즐겨찾기 기능은 물론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수강 완료 확인 기능도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51935-1110-37F6-42E6-B6B47850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06" y="2329192"/>
            <a:ext cx="7234788" cy="3645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26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학습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영어단어처럼 외우는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용어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제작하고 묶어서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카드집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14">
            <a:extLst>
              <a:ext uri="{FF2B5EF4-FFF2-40B4-BE49-F238E27FC236}">
                <a16:creationId xmlns:a16="http://schemas.microsoft.com/office/drawing/2014/main" id="{1B191855-1580-4146-976E-85C60BE0A749}"/>
              </a:ext>
            </a:extLst>
          </p:cNvPr>
          <p:cNvSpPr/>
          <p:nvPr/>
        </p:nvSpPr>
        <p:spPr>
          <a:xfrm>
            <a:off x="991685" y="2323002"/>
            <a:ext cx="1925499" cy="30980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사각형: 둥근 모서리 14">
            <a:extLst>
              <a:ext uri="{FF2B5EF4-FFF2-40B4-BE49-F238E27FC236}">
                <a16:creationId xmlns:a16="http://schemas.microsoft.com/office/drawing/2014/main" id="{0A1875CA-8AA6-4708-8583-4E6D77C628E1}"/>
              </a:ext>
            </a:extLst>
          </p:cNvPr>
          <p:cNvSpPr/>
          <p:nvPr/>
        </p:nvSpPr>
        <p:spPr>
          <a:xfrm>
            <a:off x="3114599" y="2323002"/>
            <a:ext cx="1925499" cy="309809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Uniform Resource Locators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약자로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서버에 자원을 요청하기 위해 입력하는 영문 주소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E5CE6-067D-3E38-6639-58D1F5846B8D}"/>
              </a:ext>
            </a:extLst>
          </p:cNvPr>
          <p:cNvSpPr txBox="1"/>
          <p:nvPr/>
        </p:nvSpPr>
        <p:spPr>
          <a:xfrm>
            <a:off x="7936522" y="5421093"/>
            <a:ext cx="316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웹에서 배우는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학습집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A0A7A5-745B-87BA-AEE0-FD2B070E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20" y="2595843"/>
            <a:ext cx="4398108" cy="26461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D21A5BE-4BA0-CB6B-333C-DB7E7DBBB61F}"/>
              </a:ext>
            </a:extLst>
          </p:cNvPr>
          <p:cNvSpPr/>
          <p:nvPr/>
        </p:nvSpPr>
        <p:spPr>
          <a:xfrm>
            <a:off x="5237513" y="3671992"/>
            <a:ext cx="1196579" cy="400110"/>
          </a:xfrm>
          <a:prstGeom prst="rightArrow">
            <a:avLst/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96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풀기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OX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퀴즈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2F595B-C7DA-4287-B54F-4C9654C51C4F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OX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퀴즈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7F6FFE-2818-1D2E-6D39-E64931E7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89" y="2021416"/>
            <a:ext cx="6099845" cy="34057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665810-B27D-DB7D-891E-E5307708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369" y="1927362"/>
            <a:ext cx="2715656" cy="3778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9DC847-65BD-05B2-4AED-A4FE55D4CFF4}"/>
              </a:ext>
            </a:extLst>
          </p:cNvPr>
          <p:cNvCxnSpPr/>
          <p:nvPr/>
        </p:nvCxnSpPr>
        <p:spPr>
          <a:xfrm>
            <a:off x="7904755" y="2077598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25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풀기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4</a:t>
            </a:r>
            <a:r>
              <a:rPr lang="ko-KR" altLang="en-US" sz="2800" dirty="0" err="1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지선다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2F595B-C7DA-4287-B54F-4C9654C51C4F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지선다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6A1F5-E0F8-AA4A-401E-13C2E95A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06" y="1927631"/>
            <a:ext cx="5715000" cy="4076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F1537D-C6AF-87A7-7991-4660EE10E5D1}"/>
              </a:ext>
            </a:extLst>
          </p:cNvPr>
          <p:cNvCxnSpPr/>
          <p:nvPr/>
        </p:nvCxnSpPr>
        <p:spPr>
          <a:xfrm>
            <a:off x="7904755" y="2077598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39A00DC-4968-DA87-6795-706B22FC6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05" y="1927631"/>
            <a:ext cx="2930128" cy="4076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22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풀기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모의고사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2F595B-C7DA-4287-B54F-4C9654C51C4F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과목이나 특정 문제집을 모은 모의고사 기능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틀린 문제를 모아주는 오답 노트 기능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5441F9-24F3-DD2C-FFD2-BCBD4BD7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09" y="2502515"/>
            <a:ext cx="4956786" cy="3339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E47124-6987-F61F-5581-A242DE586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586" y="2502514"/>
            <a:ext cx="3897059" cy="3339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692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면접 기능 제공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AB7D44-C810-A3FB-1CE8-B06A85F9D8A4}"/>
              </a:ext>
            </a:extLst>
          </p:cNvPr>
          <p:cNvCxnSpPr/>
          <p:nvPr/>
        </p:nvCxnSpPr>
        <p:spPr>
          <a:xfrm>
            <a:off x="6024892" y="2554993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D313B2-1416-CFDA-D3EF-C2F5692B0195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인성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면접 질문을 녹음 기능과 함께 웹과 메타버스 환경에서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 메모를 남기거나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좋아요 많이 받은 타인의 대답을 참고할 수 있음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0D42DD-EF6A-FF82-1B28-B0C941AA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5" y="2621233"/>
            <a:ext cx="5195138" cy="30564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BF18C6-8FC2-3589-A5A6-AB6A6EDCD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030" y="2648777"/>
            <a:ext cx="5192451" cy="30289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737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분석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기업에서 요구하는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위주로 데이터를 분할하고 분석된 문제들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내용이나 상황에 따라 분석해주는 기능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4CE4A4-1F9C-D19D-FB51-3EC6B48ED9FA}"/>
              </a:ext>
            </a:extLst>
          </p:cNvPr>
          <p:cNvCxnSpPr/>
          <p:nvPr/>
        </p:nvCxnSpPr>
        <p:spPr>
          <a:xfrm>
            <a:off x="7385330" y="2433144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C707A8E-872C-1634-6624-9263034C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64" y="2433144"/>
            <a:ext cx="5981406" cy="30068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894404-1410-31F1-66AC-82CF464DC6DC}"/>
              </a:ext>
            </a:extLst>
          </p:cNvPr>
          <p:cNvSpPr txBox="1"/>
          <p:nvPr/>
        </p:nvSpPr>
        <p:spPr>
          <a:xfrm>
            <a:off x="2561114" y="5599594"/>
            <a:ext cx="446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과목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기본으로 한 분석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8F3B3F-6CC2-FAE6-7D79-EF01515CA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699" y="2329192"/>
            <a:ext cx="2201425" cy="3365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57E53A-480F-439B-C6C3-1D8116D4FFB7}"/>
              </a:ext>
            </a:extLst>
          </p:cNvPr>
          <p:cNvSpPr txBox="1"/>
          <p:nvPr/>
        </p:nvSpPr>
        <p:spPr>
          <a:xfrm>
            <a:off x="6096000" y="5835973"/>
            <a:ext cx="446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앱에서의 학습 분석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81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사피가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자랑하는 자기주도식 체험형 공간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4F8C2C-86A5-DC8B-4114-632B40D4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459" y="2021416"/>
            <a:ext cx="7252651" cy="37764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47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 영상을 같이 볼 수 있는 학습관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채팅 외에도 칠판 기능을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DC71B-2D7B-92DE-A8BF-D61FCB885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246" y="2087216"/>
            <a:ext cx="6967508" cy="4052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7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녹음 기능 및 재생 기능이 제공되는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면접실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A1487-FEFC-D3F0-7EC9-E1CE36F9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224" y="1922849"/>
            <a:ext cx="6646905" cy="3877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01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659025" y="1170058"/>
            <a:ext cx="35210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775138" y="3816936"/>
            <a:ext cx="3898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 및 소개</a:t>
            </a:r>
            <a:endParaRPr lang="en-US" altLang="ko-KR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96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메타버스의 특징을 살린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게이미피케이션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우승상품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분홍 고양이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걸린 서바이벌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OX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퀴즈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CE463-38AD-7195-8DBB-19BC63D1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605" y="2228191"/>
            <a:ext cx="6641666" cy="38632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764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목표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C7656-4115-2682-CF63-128F7DAC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720" y="3362134"/>
            <a:ext cx="4442253" cy="15059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6D3D8-A744-856E-46F6-1FA9B4AF6F10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공부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 달성을 위한 최상의 환경을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3E72D1D-5808-9400-0626-0D50E21E2DC9}"/>
              </a:ext>
            </a:extLst>
          </p:cNvPr>
          <p:cNvSpPr/>
          <p:nvPr/>
        </p:nvSpPr>
        <p:spPr>
          <a:xfrm>
            <a:off x="7834334" y="5179214"/>
            <a:ext cx="1975550" cy="538335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환경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28E50DF-3D73-EF76-EC68-9096B75FAE5A}"/>
              </a:ext>
            </a:extLst>
          </p:cNvPr>
          <p:cNvSpPr/>
          <p:nvPr/>
        </p:nvSpPr>
        <p:spPr>
          <a:xfrm>
            <a:off x="2340725" y="5132436"/>
            <a:ext cx="1975550" cy="538335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환경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DC2877-CF99-1097-86A3-B8B934549FB9}"/>
              </a:ext>
            </a:extLst>
          </p:cNvPr>
          <p:cNvSpPr/>
          <p:nvPr/>
        </p:nvSpPr>
        <p:spPr>
          <a:xfrm>
            <a:off x="5087530" y="5199940"/>
            <a:ext cx="1975550" cy="538335"/>
          </a:xfrm>
          <a:prstGeom prst="roundRect">
            <a:avLst/>
          </a:prstGeom>
          <a:solidFill>
            <a:srgbClr val="0665D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메타버스 환경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AEF15BA-30A9-0402-39DA-5A68E9F9DECB}"/>
              </a:ext>
            </a:extLst>
          </p:cNvPr>
          <p:cNvSpPr/>
          <p:nvPr/>
        </p:nvSpPr>
        <p:spPr>
          <a:xfrm>
            <a:off x="4182468" y="1924096"/>
            <a:ext cx="1975550" cy="538335"/>
          </a:xfrm>
          <a:prstGeom prst="roundRect">
            <a:avLst/>
          </a:prstGeom>
          <a:solidFill>
            <a:srgbClr val="84C2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지선다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OX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퀴즈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5A9D7E-5423-EC08-4D40-441069DFB691}"/>
              </a:ext>
            </a:extLst>
          </p:cNvPr>
          <p:cNvSpPr/>
          <p:nvPr/>
        </p:nvSpPr>
        <p:spPr>
          <a:xfrm>
            <a:off x="2124857" y="2703728"/>
            <a:ext cx="1975550" cy="538335"/>
          </a:xfrm>
          <a:prstGeom prst="roundRect">
            <a:avLst/>
          </a:prstGeom>
          <a:solidFill>
            <a:srgbClr val="84C2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키워드 학습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D0564B3-4BE4-C67E-FBA4-4D742B575A17}"/>
              </a:ext>
            </a:extLst>
          </p:cNvPr>
          <p:cNvSpPr/>
          <p:nvPr/>
        </p:nvSpPr>
        <p:spPr>
          <a:xfrm>
            <a:off x="1278721" y="3576755"/>
            <a:ext cx="1975550" cy="538335"/>
          </a:xfrm>
          <a:prstGeom prst="roundRect">
            <a:avLst/>
          </a:prstGeom>
          <a:solidFill>
            <a:srgbClr val="84C2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 강의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9C1A399-7022-5058-35E7-8FDCA0477769}"/>
              </a:ext>
            </a:extLst>
          </p:cNvPr>
          <p:cNvSpPr/>
          <p:nvPr/>
        </p:nvSpPr>
        <p:spPr>
          <a:xfrm>
            <a:off x="6620869" y="1924096"/>
            <a:ext cx="1975550" cy="538335"/>
          </a:xfrm>
          <a:prstGeom prst="roundRect">
            <a:avLst/>
          </a:prstGeom>
          <a:solidFill>
            <a:srgbClr val="84C2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모의 면접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A52D7C5-103B-8EC3-C36A-5A81ED83FCBB}"/>
              </a:ext>
            </a:extLst>
          </p:cNvPr>
          <p:cNvSpPr/>
          <p:nvPr/>
        </p:nvSpPr>
        <p:spPr>
          <a:xfrm>
            <a:off x="8421408" y="2703728"/>
            <a:ext cx="1975550" cy="538335"/>
          </a:xfrm>
          <a:prstGeom prst="roundRect">
            <a:avLst/>
          </a:prstGeom>
          <a:solidFill>
            <a:srgbClr val="84C2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모의고사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42EC2DD-41F5-B8C0-8881-A48EDF95D8C0}"/>
              </a:ext>
            </a:extLst>
          </p:cNvPr>
          <p:cNvSpPr/>
          <p:nvPr/>
        </p:nvSpPr>
        <p:spPr>
          <a:xfrm>
            <a:off x="9470006" y="3570285"/>
            <a:ext cx="1975550" cy="538335"/>
          </a:xfrm>
          <a:prstGeom prst="roundRect">
            <a:avLst/>
          </a:prstGeom>
          <a:solidFill>
            <a:srgbClr val="84C2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분석</a:t>
            </a:r>
          </a:p>
        </p:txBody>
      </p:sp>
    </p:spTree>
    <p:extLst>
      <p:ext uri="{BB962C8B-B14F-4D97-AF65-F5344CB8AC3E}">
        <p14:creationId xmlns:p14="http://schemas.microsoft.com/office/powerpoint/2010/main" val="312882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7BE886B9-E805-C612-7826-1EAE073BAC95}"/>
              </a:ext>
            </a:extLst>
          </p:cNvPr>
          <p:cNvSpPr txBox="1">
            <a:spLocks/>
          </p:cNvSpPr>
          <p:nvPr/>
        </p:nvSpPr>
        <p:spPr>
          <a:xfrm>
            <a:off x="1014430" y="949524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얘기 엄청 많은데 다 못하네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910599A-D513-3C92-E81B-42D88737E6EC}"/>
              </a:ext>
            </a:extLst>
          </p:cNvPr>
          <p:cNvSpPr txBox="1">
            <a:spLocks/>
          </p:cNvSpPr>
          <p:nvPr/>
        </p:nvSpPr>
        <p:spPr>
          <a:xfrm>
            <a:off x="1014430" y="4243808"/>
            <a:ext cx="10163140" cy="4841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인피니티 스크롤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5C37F459-4377-F77B-2F38-0A0CDF9EA0D4}"/>
              </a:ext>
            </a:extLst>
          </p:cNvPr>
          <p:cNvSpPr txBox="1">
            <a:spLocks/>
          </p:cNvSpPr>
          <p:nvPr/>
        </p:nvSpPr>
        <p:spPr>
          <a:xfrm>
            <a:off x="1014430" y="2361360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Querydsl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JPA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D32F8837-BD3B-29F8-5BAD-BFC8D7BA177B}"/>
              </a:ext>
            </a:extLst>
          </p:cNvPr>
          <p:cNvSpPr txBox="1">
            <a:spLocks/>
          </p:cNvSpPr>
          <p:nvPr/>
        </p:nvSpPr>
        <p:spPr>
          <a:xfrm>
            <a:off x="1014430" y="5616586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회원가입에 사용한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Bean Validation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1F92E39-E865-EE6E-FC66-E85CF1FC6836}"/>
              </a:ext>
            </a:extLst>
          </p:cNvPr>
          <p:cNvSpPr txBox="1">
            <a:spLocks/>
          </p:cNvSpPr>
          <p:nvPr/>
        </p:nvSpPr>
        <p:spPr>
          <a:xfrm>
            <a:off x="1014430" y="2831972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회원가입에 사용한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Bean Validation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4BC2C7C7-C058-9AB1-0F17-0384FD6766A0}"/>
              </a:ext>
            </a:extLst>
          </p:cNvPr>
          <p:cNvSpPr txBox="1">
            <a:spLocks/>
          </p:cNvSpPr>
          <p:nvPr/>
        </p:nvSpPr>
        <p:spPr>
          <a:xfrm>
            <a:off x="1014430" y="3302584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가입화면 기본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034AA5FF-478B-D43A-42F2-894BC3154DD0}"/>
              </a:ext>
            </a:extLst>
          </p:cNvPr>
          <p:cNvSpPr txBox="1">
            <a:spLocks/>
          </p:cNvSpPr>
          <p:nvPr/>
        </p:nvSpPr>
        <p:spPr>
          <a:xfrm>
            <a:off x="1014430" y="5145975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취향이 반영된 둘러보기 메뉴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58004D9-4673-3951-7EB4-CD49E8ED9B42}"/>
              </a:ext>
            </a:extLst>
          </p:cNvPr>
          <p:cNvSpPr txBox="1">
            <a:spLocks/>
          </p:cNvSpPr>
          <p:nvPr/>
        </p:nvSpPr>
        <p:spPr>
          <a:xfrm>
            <a:off x="1014430" y="4675363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시험 점수 분석을 통한 약점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80B6FD8-46BF-2151-8FEA-5605EA4CFC61}"/>
              </a:ext>
            </a:extLst>
          </p:cNvPr>
          <p:cNvSpPr txBox="1">
            <a:spLocks/>
          </p:cNvSpPr>
          <p:nvPr/>
        </p:nvSpPr>
        <p:spPr>
          <a:xfrm>
            <a:off x="1014430" y="1890748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 조합형 문제 제출 로직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5B4A81DC-46EC-52D0-79CD-EFC49C84A293}"/>
              </a:ext>
            </a:extLst>
          </p:cNvPr>
          <p:cNvSpPr txBox="1">
            <a:spLocks/>
          </p:cNvSpPr>
          <p:nvPr/>
        </p:nvSpPr>
        <p:spPr>
          <a:xfrm>
            <a:off x="1014430" y="3773196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MSA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인증서버 분리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993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Kafka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이벤트 기반의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MSA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메시징 시스템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Kafka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처리량 및 성능을 보유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A2C932B-ECBF-4F51-AAA1-6B371429F6E6}"/>
              </a:ext>
            </a:extLst>
          </p:cNvPr>
          <p:cNvSpPr/>
          <p:nvPr/>
        </p:nvSpPr>
        <p:spPr>
          <a:xfrm>
            <a:off x="3931858" y="2633052"/>
            <a:ext cx="1068961" cy="400110"/>
          </a:xfrm>
          <a:prstGeom prst="rightArrow">
            <a:avLst/>
          </a:prstGeom>
          <a:solidFill>
            <a:srgbClr val="B5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14">
            <a:extLst>
              <a:ext uri="{FF2B5EF4-FFF2-40B4-BE49-F238E27FC236}">
                <a16:creationId xmlns:a16="http://schemas.microsoft.com/office/drawing/2014/main" id="{CC5A5EB3-2909-D21D-F086-B524D75D6BDA}"/>
              </a:ext>
            </a:extLst>
          </p:cNvPr>
          <p:cNvSpPr/>
          <p:nvPr/>
        </p:nvSpPr>
        <p:spPr>
          <a:xfrm>
            <a:off x="5293445" y="2496374"/>
            <a:ext cx="2208474" cy="673465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 서버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4C51156-72B5-B1DD-E8A3-0B90FAF09BBA}"/>
              </a:ext>
            </a:extLst>
          </p:cNvPr>
          <p:cNvSpPr/>
          <p:nvPr/>
        </p:nvSpPr>
        <p:spPr>
          <a:xfrm>
            <a:off x="3931858" y="3425664"/>
            <a:ext cx="1068961" cy="400110"/>
          </a:xfrm>
          <a:prstGeom prst="rightArrow">
            <a:avLst/>
          </a:prstGeom>
          <a:solidFill>
            <a:srgbClr val="B5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14">
            <a:extLst>
              <a:ext uri="{FF2B5EF4-FFF2-40B4-BE49-F238E27FC236}">
                <a16:creationId xmlns:a16="http://schemas.microsoft.com/office/drawing/2014/main" id="{05E3FEFA-7CD6-2070-0932-0CE1D08ED409}"/>
              </a:ext>
            </a:extLst>
          </p:cNvPr>
          <p:cNvSpPr/>
          <p:nvPr/>
        </p:nvSpPr>
        <p:spPr>
          <a:xfrm>
            <a:off x="5293445" y="3288986"/>
            <a:ext cx="2208474" cy="673465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서버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4845AF7-2D17-AB43-127C-69CCBEB5DDA5}"/>
              </a:ext>
            </a:extLst>
          </p:cNvPr>
          <p:cNvSpPr/>
          <p:nvPr/>
        </p:nvSpPr>
        <p:spPr>
          <a:xfrm>
            <a:off x="3931858" y="4222668"/>
            <a:ext cx="1068961" cy="400110"/>
          </a:xfrm>
          <a:prstGeom prst="rightArrow">
            <a:avLst/>
          </a:prstGeom>
          <a:solidFill>
            <a:srgbClr val="B5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A615A7B6-F589-D724-99B5-6A8109144D6A}"/>
              </a:ext>
            </a:extLst>
          </p:cNvPr>
          <p:cNvSpPr/>
          <p:nvPr/>
        </p:nvSpPr>
        <p:spPr>
          <a:xfrm>
            <a:off x="5293445" y="4085990"/>
            <a:ext cx="2208474" cy="673465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 서버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3A60FE-5B44-A66E-EF85-8BD910FC7766}"/>
              </a:ext>
            </a:extLst>
          </p:cNvPr>
          <p:cNvSpPr/>
          <p:nvPr/>
        </p:nvSpPr>
        <p:spPr>
          <a:xfrm>
            <a:off x="2229087" y="2833107"/>
            <a:ext cx="1371288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Gateway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4F94D4-6AD0-22AE-5118-7B88B2CF120D}"/>
              </a:ext>
            </a:extLst>
          </p:cNvPr>
          <p:cNvSpPr/>
          <p:nvPr/>
        </p:nvSpPr>
        <p:spPr>
          <a:xfrm>
            <a:off x="2229086" y="4260348"/>
            <a:ext cx="1371288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Eureka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6717D38-3C9D-1CA9-CDF1-D42A01C82A9B}"/>
              </a:ext>
            </a:extLst>
          </p:cNvPr>
          <p:cNvSpPr/>
          <p:nvPr/>
        </p:nvSpPr>
        <p:spPr>
          <a:xfrm>
            <a:off x="3931858" y="5033988"/>
            <a:ext cx="1068961" cy="400110"/>
          </a:xfrm>
          <a:prstGeom prst="rightArrow">
            <a:avLst/>
          </a:prstGeom>
          <a:solidFill>
            <a:srgbClr val="B5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4">
            <a:extLst>
              <a:ext uri="{FF2B5EF4-FFF2-40B4-BE49-F238E27FC236}">
                <a16:creationId xmlns:a16="http://schemas.microsoft.com/office/drawing/2014/main" id="{2F8228F4-F94E-61E6-34CA-59ED367368FF}"/>
              </a:ext>
            </a:extLst>
          </p:cNvPr>
          <p:cNvSpPr/>
          <p:nvPr/>
        </p:nvSpPr>
        <p:spPr>
          <a:xfrm>
            <a:off x="5293445" y="4897310"/>
            <a:ext cx="2208474" cy="673465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서버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DCD7DE-32C3-520A-E4ED-6CCB71A9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577" y="4085061"/>
            <a:ext cx="831798" cy="7145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EB2E40-823A-804F-C3FA-8C07A2685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800" y="2447257"/>
            <a:ext cx="565129" cy="6378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D56793-C76D-487C-53F2-48E9AB5C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800" y="5001284"/>
            <a:ext cx="565129" cy="6378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F9DA41-81FC-811C-0723-3543C443B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799" y="3266159"/>
            <a:ext cx="565129" cy="637890"/>
          </a:xfrm>
          <a:prstGeom prst="rect">
            <a:avLst/>
          </a:prstGeom>
        </p:spPr>
      </p:pic>
      <p:sp>
        <p:nvSpPr>
          <p:cNvPr id="20" name="사각형: 둥근 모서리 14">
            <a:extLst>
              <a:ext uri="{FF2B5EF4-FFF2-40B4-BE49-F238E27FC236}">
                <a16:creationId xmlns:a16="http://schemas.microsoft.com/office/drawing/2014/main" id="{05028AC6-3240-6EE0-87C9-D3B4465162FA}"/>
              </a:ext>
            </a:extLst>
          </p:cNvPr>
          <p:cNvSpPr/>
          <p:nvPr/>
        </p:nvSpPr>
        <p:spPr>
          <a:xfrm>
            <a:off x="7923766" y="2392340"/>
            <a:ext cx="1825185" cy="3385441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KAFKA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15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Kibana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Kibana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인스턴스간 로그 중앙화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76A8E6-7049-27CD-DE7C-7C37F993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33" y="1828799"/>
            <a:ext cx="5198674" cy="27561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041D66-7F7F-1E03-A3F6-CCE3472C0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70" y="3021430"/>
            <a:ext cx="7856594" cy="27561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210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IOS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심의 중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C;SAFY IOS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현재 절찬리 심의중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C2567A-F235-B143-5BD3-65A1A798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35" y="4098497"/>
            <a:ext cx="2727464" cy="90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C372D6-FC7F-C7F4-F2F9-4E2DABA2D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737" y="3429000"/>
            <a:ext cx="1454967" cy="11238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B6FDAD-434A-96C6-C9AA-46275424B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42" y="2209209"/>
            <a:ext cx="1788065" cy="38711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0FE841-73AC-253F-6F74-84599C38F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172" y="2209209"/>
            <a:ext cx="1788065" cy="38711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77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146298" y="1019055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봇과 상담사 채팅을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websocket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REDIS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신고 및 사이트 관리 기능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4691F-C338-BD9C-6799-85CA8A15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6" y="2139090"/>
            <a:ext cx="1965843" cy="37702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B19494-6618-CA6F-9F7F-C5E094AC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56" y="2139090"/>
            <a:ext cx="2553806" cy="37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 운용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146298" y="1019055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신고 및 사이트 관리 기능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공정거래위원회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개인정보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종합포털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 저작권 위원회에 기반한 약관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5B86F0-4486-40DD-6154-DB8BCBFF6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67" y="2691282"/>
            <a:ext cx="2873655" cy="667618"/>
          </a:xfrm>
          <a:prstGeom prst="rect">
            <a:avLst/>
          </a:prstGeom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3DB616-AC44-50F4-A054-00F8FEDEF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066" y="4615361"/>
            <a:ext cx="2873655" cy="693641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3CD458-4F48-7B47-FCC4-D976B4F56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123" y="3758527"/>
            <a:ext cx="2883715" cy="4624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875FFF-2F16-6D35-6B25-30A2B79A7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649" y="4170126"/>
            <a:ext cx="1054868" cy="10548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8BDD0A-EB99-DEBB-48F4-68DA9E660E1B}"/>
              </a:ext>
            </a:extLst>
          </p:cNvPr>
          <p:cNvSpPr txBox="1"/>
          <p:nvPr/>
        </p:nvSpPr>
        <p:spPr>
          <a:xfrm>
            <a:off x="204452" y="6486842"/>
            <a:ext cx="3051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약관 아이콘 출처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monkik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en-US" altLang="ko-KR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Flaticon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6E900-CEA0-E750-E5E0-54EB62E83A04}"/>
              </a:ext>
            </a:extLst>
          </p:cNvPr>
          <p:cNvSpPr txBox="1"/>
          <p:nvPr/>
        </p:nvSpPr>
        <p:spPr>
          <a:xfrm>
            <a:off x="5430482" y="5245303"/>
            <a:ext cx="2193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개인정보 취급방침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ACE60B-7576-74EC-312B-6ED903B2B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635" y="2719324"/>
            <a:ext cx="1054868" cy="10548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E8CCB9-8100-3271-FB9E-AB3601AE55C4}"/>
              </a:ext>
            </a:extLst>
          </p:cNvPr>
          <p:cNvSpPr txBox="1"/>
          <p:nvPr/>
        </p:nvSpPr>
        <p:spPr>
          <a:xfrm>
            <a:off x="5461468" y="3782144"/>
            <a:ext cx="2193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이용약관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8A3A3CE-F453-5739-962B-8691CB2FD5EB}"/>
              </a:ext>
            </a:extLst>
          </p:cNvPr>
          <p:cNvSpPr/>
          <p:nvPr/>
        </p:nvSpPr>
        <p:spPr>
          <a:xfrm>
            <a:off x="4680646" y="3429000"/>
            <a:ext cx="874739" cy="919429"/>
          </a:xfrm>
          <a:prstGeom prst="rightArrow">
            <a:avLst/>
          </a:prstGeom>
          <a:solidFill>
            <a:srgbClr val="B5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근거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00295AB-784A-05E4-65AC-F958A60495C0}"/>
              </a:ext>
            </a:extLst>
          </p:cNvPr>
          <p:cNvSpPr/>
          <p:nvPr/>
        </p:nvSpPr>
        <p:spPr>
          <a:xfrm>
            <a:off x="7715819" y="3429000"/>
            <a:ext cx="1415824" cy="919429"/>
          </a:xfrm>
          <a:prstGeom prst="rightArrow">
            <a:avLst/>
          </a:prstGeom>
          <a:solidFill>
            <a:srgbClr val="B5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관리자 </a:t>
            </a:r>
            <a:r>
              <a:rPr lang="en-US" altLang="ko-KR" sz="1600" b="1" dirty="0">
                <a:solidFill>
                  <a:schemeClr val="tx1"/>
                </a:solidFill>
              </a:rPr>
              <a:t>API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2F4E37B-7BB3-79CE-7DA6-6A31D7BBD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2167" y="3025091"/>
            <a:ext cx="1447619" cy="1904762"/>
          </a:xfrm>
          <a:prstGeom prst="rect">
            <a:avLst/>
          </a:prstGeom>
        </p:spPr>
      </p:pic>
      <p:sp>
        <p:nvSpPr>
          <p:cNvPr id="28" name="곱하기 기호 23">
            <a:extLst>
              <a:ext uri="{FF2B5EF4-FFF2-40B4-BE49-F238E27FC236}">
                <a16:creationId xmlns:a16="http://schemas.microsoft.com/office/drawing/2014/main" id="{E3595769-3E80-D286-BD49-FD2AE7AEFA82}"/>
              </a:ext>
            </a:extLst>
          </p:cNvPr>
          <p:cNvSpPr/>
          <p:nvPr/>
        </p:nvSpPr>
        <p:spPr>
          <a:xfrm>
            <a:off x="9478849" y="3459612"/>
            <a:ext cx="1014254" cy="1031902"/>
          </a:xfrm>
          <a:prstGeom prst="mathMultiply">
            <a:avLst>
              <a:gd name="adj1" fmla="val 1428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989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백과사전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키워드로 카드를 빠르게 검색하는 백과사전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E71CFC-BE18-C129-9F6B-128D430B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93" y="1919260"/>
            <a:ext cx="7781613" cy="3680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709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게이미피케이션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수집하고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성취 의욕을 자극하는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뱃지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게이미피케이션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참여도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충성도 상승 효과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삼성경제연구소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B1624F-FF30-454A-97AF-A0C83F88500D}"/>
              </a:ext>
            </a:extLst>
          </p:cNvPr>
          <p:cNvGrpSpPr/>
          <p:nvPr/>
        </p:nvGrpSpPr>
        <p:grpSpPr>
          <a:xfrm>
            <a:off x="2097858" y="2221775"/>
            <a:ext cx="5909477" cy="1368542"/>
            <a:chOff x="1963936" y="2031326"/>
            <a:chExt cx="5909477" cy="1368542"/>
          </a:xfrm>
        </p:grpSpPr>
        <p:sp>
          <p:nvSpPr>
            <p:cNvPr id="57" name="모서리가 둥근 직사각형 1">
              <a:extLst>
                <a:ext uri="{FF2B5EF4-FFF2-40B4-BE49-F238E27FC236}">
                  <a16:creationId xmlns:a16="http://schemas.microsoft.com/office/drawing/2014/main" id="{9590350B-0A14-4291-AFD4-6CA11E78814B}"/>
                </a:ext>
              </a:extLst>
            </p:cNvPr>
            <p:cNvSpPr/>
            <p:nvPr/>
          </p:nvSpPr>
          <p:spPr>
            <a:xfrm>
              <a:off x="1963936" y="2031326"/>
              <a:ext cx="1670718" cy="13288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48">
              <a:extLst>
                <a:ext uri="{FF2B5EF4-FFF2-40B4-BE49-F238E27FC236}">
                  <a16:creationId xmlns:a16="http://schemas.microsoft.com/office/drawing/2014/main" id="{E23F235D-F12B-47DE-B7C0-508510573B7F}"/>
                </a:ext>
              </a:extLst>
            </p:cNvPr>
            <p:cNvSpPr/>
            <p:nvPr/>
          </p:nvSpPr>
          <p:spPr>
            <a:xfrm>
              <a:off x="4077382" y="2069776"/>
              <a:ext cx="1670718" cy="13288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0">
              <a:extLst>
                <a:ext uri="{FF2B5EF4-FFF2-40B4-BE49-F238E27FC236}">
                  <a16:creationId xmlns:a16="http://schemas.microsoft.com/office/drawing/2014/main" id="{232C8419-D598-4A5D-92EB-D79049EFC8C0}"/>
                </a:ext>
              </a:extLst>
            </p:cNvPr>
            <p:cNvSpPr/>
            <p:nvPr/>
          </p:nvSpPr>
          <p:spPr>
            <a:xfrm>
              <a:off x="6202695" y="2070999"/>
              <a:ext cx="1670718" cy="13288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모서리가 둥근 직사각형 52">
            <a:extLst>
              <a:ext uri="{FF2B5EF4-FFF2-40B4-BE49-F238E27FC236}">
                <a16:creationId xmlns:a16="http://schemas.microsoft.com/office/drawing/2014/main" id="{7311E5B6-8788-418D-AED4-A01CB6E66C65}"/>
              </a:ext>
            </a:extLst>
          </p:cNvPr>
          <p:cNvSpPr/>
          <p:nvPr/>
        </p:nvSpPr>
        <p:spPr>
          <a:xfrm>
            <a:off x="2096661" y="3767667"/>
            <a:ext cx="1670718" cy="132886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F33B8B2E-5A3A-4D91-8CB5-2D5E9D1E6C64}"/>
              </a:ext>
            </a:extLst>
          </p:cNvPr>
          <p:cNvSpPr/>
          <p:nvPr/>
        </p:nvSpPr>
        <p:spPr>
          <a:xfrm>
            <a:off x="4210107" y="3806117"/>
            <a:ext cx="1670718" cy="132886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6">
            <a:extLst>
              <a:ext uri="{FF2B5EF4-FFF2-40B4-BE49-F238E27FC236}">
                <a16:creationId xmlns:a16="http://schemas.microsoft.com/office/drawing/2014/main" id="{435BC58B-919C-48D9-BE5C-54FF24115B0F}"/>
              </a:ext>
            </a:extLst>
          </p:cNvPr>
          <p:cNvSpPr/>
          <p:nvPr/>
        </p:nvSpPr>
        <p:spPr>
          <a:xfrm>
            <a:off x="6335420" y="3807340"/>
            <a:ext cx="1670718" cy="132886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9743C8-E1D2-4CF8-AC05-914B85CDCB77}"/>
              </a:ext>
            </a:extLst>
          </p:cNvPr>
          <p:cNvGrpSpPr/>
          <p:nvPr/>
        </p:nvGrpSpPr>
        <p:grpSpPr>
          <a:xfrm>
            <a:off x="1289920" y="5211963"/>
            <a:ext cx="7439706" cy="1368542"/>
            <a:chOff x="1155998" y="5355340"/>
            <a:chExt cx="7439706" cy="1368542"/>
          </a:xfrm>
        </p:grpSpPr>
        <p:sp>
          <p:nvSpPr>
            <p:cNvPr id="50" name="모서리가 둥근 직사각형 58">
              <a:extLst>
                <a:ext uri="{FF2B5EF4-FFF2-40B4-BE49-F238E27FC236}">
                  <a16:creationId xmlns:a16="http://schemas.microsoft.com/office/drawing/2014/main" id="{51844684-B17F-4018-A6BA-96859644DB55}"/>
                </a:ext>
              </a:extLst>
            </p:cNvPr>
            <p:cNvSpPr/>
            <p:nvPr/>
          </p:nvSpPr>
          <p:spPr>
            <a:xfrm>
              <a:off x="1155998" y="5355340"/>
              <a:ext cx="1670718" cy="13288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60">
              <a:extLst>
                <a:ext uri="{FF2B5EF4-FFF2-40B4-BE49-F238E27FC236}">
                  <a16:creationId xmlns:a16="http://schemas.microsoft.com/office/drawing/2014/main" id="{7F9DE495-BAEC-46FC-9411-B429EE34D820}"/>
                </a:ext>
              </a:extLst>
            </p:cNvPr>
            <p:cNvSpPr/>
            <p:nvPr/>
          </p:nvSpPr>
          <p:spPr>
            <a:xfrm>
              <a:off x="3078994" y="5393790"/>
              <a:ext cx="1670718" cy="13288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62">
              <a:extLst>
                <a:ext uri="{FF2B5EF4-FFF2-40B4-BE49-F238E27FC236}">
                  <a16:creationId xmlns:a16="http://schemas.microsoft.com/office/drawing/2014/main" id="{40DE0801-90C7-4D8C-954F-8AD2A58114A0}"/>
                </a:ext>
              </a:extLst>
            </p:cNvPr>
            <p:cNvSpPr/>
            <p:nvPr/>
          </p:nvSpPr>
          <p:spPr>
            <a:xfrm>
              <a:off x="5001990" y="5395013"/>
              <a:ext cx="1670718" cy="13288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64">
              <a:extLst>
                <a:ext uri="{FF2B5EF4-FFF2-40B4-BE49-F238E27FC236}">
                  <a16:creationId xmlns:a16="http://schemas.microsoft.com/office/drawing/2014/main" id="{EBDAA3D9-9003-4D84-B3B4-61F7D4F3C7B8}"/>
                </a:ext>
              </a:extLst>
            </p:cNvPr>
            <p:cNvSpPr/>
            <p:nvPr/>
          </p:nvSpPr>
          <p:spPr>
            <a:xfrm>
              <a:off x="6924986" y="5393790"/>
              <a:ext cx="1670718" cy="13288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7909C78-E1D6-4D5A-B26D-F19765C09CD8}"/>
              </a:ext>
            </a:extLst>
          </p:cNvPr>
          <p:cNvGrpSpPr/>
          <p:nvPr/>
        </p:nvGrpSpPr>
        <p:grpSpPr>
          <a:xfrm>
            <a:off x="8965169" y="2814606"/>
            <a:ext cx="2143078" cy="1415879"/>
            <a:chOff x="1041565" y="2459644"/>
            <a:chExt cx="2143078" cy="1415879"/>
          </a:xfrm>
        </p:grpSpPr>
        <p:sp>
          <p:nvSpPr>
            <p:cNvPr id="61" name="모서리가 둥근 사각형 설명선 7">
              <a:extLst>
                <a:ext uri="{FF2B5EF4-FFF2-40B4-BE49-F238E27FC236}">
                  <a16:creationId xmlns:a16="http://schemas.microsoft.com/office/drawing/2014/main" id="{683E15DC-1E61-4185-94F4-C20E89E1F813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62535"/>
                <a:gd name="adj2" fmla="val 3093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D21F933-B3C5-437C-ADF4-EA0731EB70BF}"/>
                </a:ext>
              </a:extLst>
            </p:cNvPr>
            <p:cNvSpPr txBox="1"/>
            <p:nvPr/>
          </p:nvSpPr>
          <p:spPr>
            <a:xfrm>
              <a:off x="1041565" y="2784883"/>
              <a:ext cx="214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배지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(47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이용한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게이미피케이션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 보상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DE7D6D6F-F508-1310-26D3-796370729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39" y="5923307"/>
            <a:ext cx="549694" cy="54969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2475354-3F40-DF6F-09F9-217ED746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537" y="5826852"/>
            <a:ext cx="549694" cy="54969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7C568CB3-399C-4971-2D9E-21716FE5F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035" y="5730400"/>
            <a:ext cx="549694" cy="54969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6B692A1-DC09-49E3-06FB-E0283BD39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533" y="5633948"/>
            <a:ext cx="549694" cy="549694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1034CA91-03EC-230F-7561-84407F5D7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031" y="5537496"/>
            <a:ext cx="549694" cy="54969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19AFA0D6-73C8-D8A0-2AA1-110152F3C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529" y="5441044"/>
            <a:ext cx="549694" cy="54969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92A7E14-D6D7-52A4-D51C-1552AA2D93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7027" y="5344592"/>
            <a:ext cx="549694" cy="54969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EE86F0B-340F-D115-4343-A6BE202AAC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3523" y="5248140"/>
            <a:ext cx="549694" cy="54969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51880FC-7E3C-68B6-72F3-8821EB70F7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4562" y="5811802"/>
            <a:ext cx="658367" cy="65836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E9E2692-9DAB-3B11-57F7-113A84DF8C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7080" y="5822405"/>
            <a:ext cx="658367" cy="65836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EE1BA9D-CC2E-5B76-95E3-23B8B66378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5821" y="5251188"/>
            <a:ext cx="658367" cy="658367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277548B6-C106-CB67-873A-E519E4435E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9764" y="5824672"/>
            <a:ext cx="658367" cy="658367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03A1268-FF77-0B21-249D-FAEE64308B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7392" y="5804633"/>
            <a:ext cx="658367" cy="65836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0102F56-B206-F53E-FFB9-B1888D87C9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69119" y="4419593"/>
            <a:ext cx="658367" cy="65836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EC79E16-DABE-8082-E62E-5768301BD1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23383" y="4419593"/>
            <a:ext cx="658367" cy="658367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C5A1B17-B7E0-863F-50B7-5E553CE967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46251" y="3873388"/>
            <a:ext cx="658367" cy="658367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1E4E8518-847A-921C-39DF-1E9223F71C5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70130" y="4366684"/>
            <a:ext cx="658367" cy="658367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F996E90-5BD3-A211-66AB-83A4E95EC1B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67171" y="4366684"/>
            <a:ext cx="658367" cy="658367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4F1BB25B-48AE-4712-1252-A0AAE466EEC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18650" y="3820479"/>
            <a:ext cx="658367" cy="658367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E741B0D3-58AD-04D5-EA2F-3C2E12644CB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46232" y="5782342"/>
            <a:ext cx="658367" cy="658367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AB74D44B-77FA-CF86-741D-F8EB39D8027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09130" y="5782343"/>
            <a:ext cx="658367" cy="658367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CC322AD9-CF3B-5528-8545-C362CC3B487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27681" y="5268049"/>
            <a:ext cx="658367" cy="65836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4E3960D2-583F-82BD-4764-197D54C066C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08578" y="5257378"/>
            <a:ext cx="658367" cy="65836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87D79C8-4EBC-EEC1-DA2E-B7A57D7B1E1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70544" y="4354637"/>
            <a:ext cx="658367" cy="65836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76634D54-057E-47A1-D12E-5A33C2EB0C4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98633" y="4354637"/>
            <a:ext cx="658367" cy="65836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FD7DBDE5-277E-C360-D33E-2FC91972D6B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84589" y="3808432"/>
            <a:ext cx="658367" cy="65836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8DCBF11A-13EE-F1FB-8360-B2CF6DA3E95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58742" y="2850310"/>
            <a:ext cx="658367" cy="658367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053ADC9D-161D-CACE-071F-463E0F83316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23383" y="2850310"/>
            <a:ext cx="658367" cy="65836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841BFAD3-49BD-3653-DA09-F1DF382CA59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41063" y="2281780"/>
            <a:ext cx="658367" cy="65836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5DAF3A06-0C5A-D23E-DC5A-5E3AD7A74E2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152168" y="2850310"/>
            <a:ext cx="629837" cy="62983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21FE44A-1ECA-5EDB-345A-7A52BB94B9C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281718" y="2850310"/>
            <a:ext cx="629837" cy="62983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33EAE007-15E2-B624-5652-793F0AE3B6C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716943" y="2267515"/>
            <a:ext cx="629837" cy="62983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538ACD2-BF8C-EA0E-84DA-5F252D1A923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970544" y="2786607"/>
            <a:ext cx="658367" cy="65836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4F02100B-A550-0035-8E74-813F4B371D4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10576" y="2786607"/>
            <a:ext cx="658367" cy="658367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080B269-4615-DCB4-4DE6-5D49A1AE9D9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590560" y="2218077"/>
            <a:ext cx="658367" cy="6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0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 문제를 해결하자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해결과제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취업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77CC6F-5437-0844-4ACF-E16C03E2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86" y="2696628"/>
            <a:ext cx="4601077" cy="1981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607D38-121C-57A2-AAA3-7678077C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074" y="2597067"/>
            <a:ext cx="3533094" cy="20812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F5F766A-8F0A-875B-9394-10BF15CA0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992" y="3796173"/>
            <a:ext cx="4384842" cy="17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9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게이미피케이션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수집하고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성취 의욕을 자극하는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뱃지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게이미피케이션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참여도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충성도 상승 효과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삼성경제연구소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E22EC7-A75A-6FE0-7186-78F175A7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616" y="2188469"/>
            <a:ext cx="7438768" cy="39053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690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2D3EE-AA60-47A6-81EC-E358922AD79B}"/>
              </a:ext>
            </a:extLst>
          </p:cNvPr>
          <p:cNvSpPr txBox="1"/>
          <p:nvPr/>
        </p:nvSpPr>
        <p:spPr>
          <a:xfrm>
            <a:off x="291031" y="371158"/>
            <a:ext cx="9601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비즈니스 모델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린 캔버스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1CE0D07F-5184-4220-9F82-DB6240532202}"/>
              </a:ext>
            </a:extLst>
          </p:cNvPr>
          <p:cNvSpPr txBox="1">
            <a:spLocks/>
          </p:cNvSpPr>
          <p:nvPr/>
        </p:nvSpPr>
        <p:spPr>
          <a:xfrm>
            <a:off x="927186" y="1077219"/>
            <a:ext cx="10163140" cy="856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원하는 가치와 우리가 제공할 수 있는 가치를 파악하여 비즈니스 모델 구축 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스타트업에서도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쓰이는 린 캔버스로 구현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3F766-0AB7-8BC9-406B-68BEC83E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877" y="2027622"/>
            <a:ext cx="7640245" cy="4260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215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2D3EE-AA60-47A6-81EC-E358922AD79B}"/>
              </a:ext>
            </a:extLst>
          </p:cNvPr>
          <p:cNvSpPr txBox="1"/>
          <p:nvPr/>
        </p:nvSpPr>
        <p:spPr>
          <a:xfrm>
            <a:off x="291031" y="371158"/>
            <a:ext cx="9601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비즈니스 모델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프리미엄 계정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BBA270-6A48-471C-A544-03AD7CE1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28" y="1711859"/>
            <a:ext cx="603939" cy="6394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B1B78-7929-4333-A715-69D5A9CA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449" y="1703937"/>
            <a:ext cx="605666" cy="568960"/>
          </a:xfrm>
          <a:prstGeom prst="rect">
            <a:avLst/>
          </a:prstGeom>
        </p:spPr>
      </p:pic>
      <p:sp>
        <p:nvSpPr>
          <p:cNvPr id="14" name="사각형: 둥근 모서리 10">
            <a:extLst>
              <a:ext uri="{FF2B5EF4-FFF2-40B4-BE49-F238E27FC236}">
                <a16:creationId xmlns:a16="http://schemas.microsoft.com/office/drawing/2014/main" id="{6EBF2DD9-F8E1-4E47-BA4C-B8C2AC0FFAD6}"/>
              </a:ext>
            </a:extLst>
          </p:cNvPr>
          <p:cNvSpPr/>
          <p:nvPr/>
        </p:nvSpPr>
        <p:spPr>
          <a:xfrm>
            <a:off x="3668586" y="2370535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구별</a:t>
            </a:r>
          </a:p>
        </p:txBody>
      </p:sp>
      <p:sp>
        <p:nvSpPr>
          <p:cNvPr id="15" name="사각형: 둥근 모서리 9">
            <a:extLst>
              <a:ext uri="{FF2B5EF4-FFF2-40B4-BE49-F238E27FC236}">
                <a16:creationId xmlns:a16="http://schemas.microsoft.com/office/drawing/2014/main" id="{08DF0D88-0B59-47DE-BDAC-9E6B3FDDBA51}"/>
              </a:ext>
            </a:extLst>
          </p:cNvPr>
          <p:cNvSpPr/>
          <p:nvPr/>
        </p:nvSpPr>
        <p:spPr>
          <a:xfrm>
            <a:off x="5464628" y="2370535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회원</a:t>
            </a:r>
          </a:p>
        </p:txBody>
      </p:sp>
      <p:sp>
        <p:nvSpPr>
          <p:cNvPr id="16" name="사각형: 둥근 모서리 11">
            <a:extLst>
              <a:ext uri="{FF2B5EF4-FFF2-40B4-BE49-F238E27FC236}">
                <a16:creationId xmlns:a16="http://schemas.microsoft.com/office/drawing/2014/main" id="{8695F126-5711-4770-AF22-AF8CD1D9DADB}"/>
              </a:ext>
            </a:extLst>
          </p:cNvPr>
          <p:cNvSpPr/>
          <p:nvPr/>
        </p:nvSpPr>
        <p:spPr>
          <a:xfrm>
            <a:off x="8285123" y="2370535"/>
            <a:ext cx="2670149" cy="568960"/>
          </a:xfrm>
          <a:prstGeom prst="roundRect">
            <a:avLst/>
          </a:prstGeom>
          <a:solidFill>
            <a:srgbClr val="00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프리미엄 회원</a:t>
            </a:r>
          </a:p>
        </p:txBody>
      </p:sp>
      <p:sp>
        <p:nvSpPr>
          <p:cNvPr id="17" name="사각형: 둥근 모서리 10">
            <a:extLst>
              <a:ext uri="{FF2B5EF4-FFF2-40B4-BE49-F238E27FC236}">
                <a16:creationId xmlns:a16="http://schemas.microsoft.com/office/drawing/2014/main" id="{54B4FEB7-7A73-441A-9D81-EB5CE02B3F8C}"/>
              </a:ext>
            </a:extLst>
          </p:cNvPr>
          <p:cNvSpPr/>
          <p:nvPr/>
        </p:nvSpPr>
        <p:spPr>
          <a:xfrm>
            <a:off x="3540947" y="3010784"/>
            <a:ext cx="1678072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사용제한</a:t>
            </a:r>
          </a:p>
        </p:txBody>
      </p:sp>
      <p:sp>
        <p:nvSpPr>
          <p:cNvPr id="18" name="사각형: 둥근 모서리 9">
            <a:extLst>
              <a:ext uri="{FF2B5EF4-FFF2-40B4-BE49-F238E27FC236}">
                <a16:creationId xmlns:a16="http://schemas.microsoft.com/office/drawing/2014/main" id="{C91FA9E5-B2B4-4C5E-BBCD-3C8FB66A4542}"/>
              </a:ext>
            </a:extLst>
          </p:cNvPr>
          <p:cNvSpPr/>
          <p:nvPr/>
        </p:nvSpPr>
        <p:spPr>
          <a:xfrm>
            <a:off x="5464628" y="3010784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카드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</a:t>
            </a:r>
          </a:p>
        </p:txBody>
      </p:sp>
      <p:sp>
        <p:nvSpPr>
          <p:cNvPr id="19" name="사각형: 둥근 모서리 11">
            <a:extLst>
              <a:ext uri="{FF2B5EF4-FFF2-40B4-BE49-F238E27FC236}">
                <a16:creationId xmlns:a16="http://schemas.microsoft.com/office/drawing/2014/main" id="{8D747D2F-F1ED-4CDC-A30E-4D8E8FF72A2B}"/>
              </a:ext>
            </a:extLst>
          </p:cNvPr>
          <p:cNvSpPr/>
          <p:nvPr/>
        </p:nvSpPr>
        <p:spPr>
          <a:xfrm>
            <a:off x="8285123" y="3010784"/>
            <a:ext cx="2670149" cy="568960"/>
          </a:xfrm>
          <a:prstGeom prst="roundRect">
            <a:avLst/>
          </a:prstGeom>
          <a:solidFill>
            <a:srgbClr val="00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제한 없음</a:t>
            </a:r>
          </a:p>
        </p:txBody>
      </p:sp>
      <p:sp>
        <p:nvSpPr>
          <p:cNvPr id="20" name="사각형: 둥근 모서리 10">
            <a:extLst>
              <a:ext uri="{FF2B5EF4-FFF2-40B4-BE49-F238E27FC236}">
                <a16:creationId xmlns:a16="http://schemas.microsoft.com/office/drawing/2014/main" id="{4EA16B6A-DD2F-4EC7-81FF-40449AE62BD9}"/>
              </a:ext>
            </a:extLst>
          </p:cNvPr>
          <p:cNvSpPr/>
          <p:nvPr/>
        </p:nvSpPr>
        <p:spPr>
          <a:xfrm>
            <a:off x="3540947" y="3651033"/>
            <a:ext cx="1678072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상담</a:t>
            </a:r>
          </a:p>
        </p:txBody>
      </p:sp>
      <p:sp>
        <p:nvSpPr>
          <p:cNvPr id="21" name="사각형: 둥근 모서리 9">
            <a:extLst>
              <a:ext uri="{FF2B5EF4-FFF2-40B4-BE49-F238E27FC236}">
                <a16:creationId xmlns:a16="http://schemas.microsoft.com/office/drawing/2014/main" id="{4792DDAC-B04E-41E0-AFE8-B923C98687D9}"/>
              </a:ext>
            </a:extLst>
          </p:cNvPr>
          <p:cNvSpPr/>
          <p:nvPr/>
        </p:nvSpPr>
        <p:spPr>
          <a:xfrm>
            <a:off x="5464628" y="3651033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</a:t>
            </a:r>
          </a:p>
        </p:txBody>
      </p:sp>
      <p:sp>
        <p:nvSpPr>
          <p:cNvPr id="22" name="사각형: 둥근 모서리 11">
            <a:extLst>
              <a:ext uri="{FF2B5EF4-FFF2-40B4-BE49-F238E27FC236}">
                <a16:creationId xmlns:a16="http://schemas.microsoft.com/office/drawing/2014/main" id="{6BC3EB2D-2C1F-43D4-9ED7-E82C82DBED42}"/>
              </a:ext>
            </a:extLst>
          </p:cNvPr>
          <p:cNvSpPr/>
          <p:nvPr/>
        </p:nvSpPr>
        <p:spPr>
          <a:xfrm>
            <a:off x="8285123" y="3651033"/>
            <a:ext cx="2670149" cy="568960"/>
          </a:xfrm>
          <a:prstGeom prst="roundRect">
            <a:avLst/>
          </a:prstGeom>
          <a:solidFill>
            <a:srgbClr val="00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우선순위 높음</a:t>
            </a: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A93CA3B7-5317-48FE-8C34-1247E8E2B44D}"/>
              </a:ext>
            </a:extLst>
          </p:cNvPr>
          <p:cNvSpPr/>
          <p:nvPr/>
        </p:nvSpPr>
        <p:spPr>
          <a:xfrm>
            <a:off x="3668586" y="4291282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뱃지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9">
            <a:extLst>
              <a:ext uri="{FF2B5EF4-FFF2-40B4-BE49-F238E27FC236}">
                <a16:creationId xmlns:a16="http://schemas.microsoft.com/office/drawing/2014/main" id="{87DB6559-E964-4BC3-8C24-21AD38A646C6}"/>
              </a:ext>
            </a:extLst>
          </p:cNvPr>
          <p:cNvSpPr/>
          <p:nvPr/>
        </p:nvSpPr>
        <p:spPr>
          <a:xfrm>
            <a:off x="5464628" y="4291282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사각형: 둥근 모서리 11">
            <a:extLst>
              <a:ext uri="{FF2B5EF4-FFF2-40B4-BE49-F238E27FC236}">
                <a16:creationId xmlns:a16="http://schemas.microsoft.com/office/drawing/2014/main" id="{DC19D0EF-C98F-4D1D-B3F3-270DDC2BE0F0}"/>
              </a:ext>
            </a:extLst>
          </p:cNvPr>
          <p:cNvSpPr/>
          <p:nvPr/>
        </p:nvSpPr>
        <p:spPr>
          <a:xfrm>
            <a:off x="8285123" y="4291282"/>
            <a:ext cx="2670149" cy="568960"/>
          </a:xfrm>
          <a:prstGeom prst="roundRect">
            <a:avLst/>
          </a:prstGeom>
          <a:solidFill>
            <a:srgbClr val="00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id="{073D4DCA-6903-4C02-9A7F-1CBE8AC251C9}"/>
              </a:ext>
            </a:extLst>
          </p:cNvPr>
          <p:cNvSpPr/>
          <p:nvPr/>
        </p:nvSpPr>
        <p:spPr>
          <a:xfrm>
            <a:off x="3668586" y="4931531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표기</a:t>
            </a:r>
          </a:p>
        </p:txBody>
      </p:sp>
      <p:sp>
        <p:nvSpPr>
          <p:cNvPr id="27" name="사각형: 둥근 모서리 9">
            <a:extLst>
              <a:ext uri="{FF2B5EF4-FFF2-40B4-BE49-F238E27FC236}">
                <a16:creationId xmlns:a16="http://schemas.microsoft.com/office/drawing/2014/main" id="{767DAAA9-754B-4248-8BAF-924EC4F8C39A}"/>
              </a:ext>
            </a:extLst>
          </p:cNvPr>
          <p:cNvSpPr/>
          <p:nvPr/>
        </p:nvSpPr>
        <p:spPr>
          <a:xfrm>
            <a:off x="5464628" y="4931531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둥근 모서리 11">
            <a:extLst>
              <a:ext uri="{FF2B5EF4-FFF2-40B4-BE49-F238E27FC236}">
                <a16:creationId xmlns:a16="http://schemas.microsoft.com/office/drawing/2014/main" id="{33B4C205-3EA6-4238-AFD8-CD067A5F8A9F}"/>
              </a:ext>
            </a:extLst>
          </p:cNvPr>
          <p:cNvSpPr/>
          <p:nvPr/>
        </p:nvSpPr>
        <p:spPr>
          <a:xfrm>
            <a:off x="8285123" y="4931531"/>
            <a:ext cx="2670149" cy="568960"/>
          </a:xfrm>
          <a:prstGeom prst="roundRect">
            <a:avLst/>
          </a:prstGeom>
          <a:solidFill>
            <a:srgbClr val="00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NavBar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사이트 내 표기</a:t>
            </a:r>
          </a:p>
        </p:txBody>
      </p:sp>
      <p:sp>
        <p:nvSpPr>
          <p:cNvPr id="29" name="사각형: 둥근 모서리 10">
            <a:extLst>
              <a:ext uri="{FF2B5EF4-FFF2-40B4-BE49-F238E27FC236}">
                <a16:creationId xmlns:a16="http://schemas.microsoft.com/office/drawing/2014/main" id="{68835952-9547-4D99-B09F-3D662DF23A1E}"/>
              </a:ext>
            </a:extLst>
          </p:cNvPr>
          <p:cNvSpPr/>
          <p:nvPr/>
        </p:nvSpPr>
        <p:spPr>
          <a:xfrm>
            <a:off x="3658655" y="5537200"/>
            <a:ext cx="1442657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확장가능성</a:t>
            </a:r>
          </a:p>
        </p:txBody>
      </p:sp>
      <p:sp>
        <p:nvSpPr>
          <p:cNvPr id="30" name="사각형: 둥근 모서리 9">
            <a:extLst>
              <a:ext uri="{FF2B5EF4-FFF2-40B4-BE49-F238E27FC236}">
                <a16:creationId xmlns:a16="http://schemas.microsoft.com/office/drawing/2014/main" id="{E1CC9827-B62E-403E-A497-D27DFFCAA5D0}"/>
              </a:ext>
            </a:extLst>
          </p:cNvPr>
          <p:cNvSpPr/>
          <p:nvPr/>
        </p:nvSpPr>
        <p:spPr>
          <a:xfrm>
            <a:off x="5464628" y="5537200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무료 기능</a:t>
            </a:r>
          </a:p>
        </p:txBody>
      </p:sp>
      <p:sp>
        <p:nvSpPr>
          <p:cNvPr id="31" name="사각형: 둥근 모서리 11">
            <a:extLst>
              <a:ext uri="{FF2B5EF4-FFF2-40B4-BE49-F238E27FC236}">
                <a16:creationId xmlns:a16="http://schemas.microsoft.com/office/drawing/2014/main" id="{875A923F-B412-4534-B3D0-6284947A957D}"/>
              </a:ext>
            </a:extLst>
          </p:cNvPr>
          <p:cNvSpPr/>
          <p:nvPr/>
        </p:nvSpPr>
        <p:spPr>
          <a:xfrm>
            <a:off x="8285123" y="5537200"/>
            <a:ext cx="2670149" cy="568960"/>
          </a:xfrm>
          <a:prstGeom prst="roundRect">
            <a:avLst/>
          </a:prstGeom>
          <a:solidFill>
            <a:srgbClr val="00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분석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포인트 상한제 없음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1CE0D07F-5184-4220-9F82-DB6240532202}"/>
              </a:ext>
            </a:extLst>
          </p:cNvPr>
          <p:cNvSpPr txBox="1">
            <a:spLocks/>
          </p:cNvSpPr>
          <p:nvPr/>
        </p:nvSpPr>
        <p:spPr>
          <a:xfrm>
            <a:off x="927186" y="1077219"/>
            <a:ext cx="10163140" cy="856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프로젝트에 </a:t>
            </a:r>
            <a:r>
              <a:rPr lang="ko-KR" altLang="en-US" sz="2000" b="1" dirty="0">
                <a:solidFill>
                  <a:srgbClr val="008ED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진지함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회원에게 </a:t>
            </a:r>
            <a:r>
              <a:rPr lang="ko-KR" altLang="en-US" sz="2000" b="1" dirty="0">
                <a:solidFill>
                  <a:srgbClr val="008ED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특별함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부여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779B2A3-F53B-C813-C708-509BCA57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0723" y="4219993"/>
            <a:ext cx="509098" cy="5090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4C00D6-5AD0-213C-CC0E-D59BE8CE9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54" y="2509608"/>
            <a:ext cx="2670149" cy="3420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785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허브 꾸미기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20666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플라스크 서브 서버를 이용한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꾸미기 기능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SVG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반환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71BFDF-0633-480C-AE12-FAB89703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75" y="3150968"/>
            <a:ext cx="4301723" cy="22287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C11470-6DA3-842B-C60F-F12C8F7F3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41" y="2822304"/>
            <a:ext cx="5715000" cy="28860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E185CC2-8FC6-4974-9497-74101CFC040C}"/>
              </a:ext>
            </a:extLst>
          </p:cNvPr>
          <p:cNvGrpSpPr/>
          <p:nvPr/>
        </p:nvGrpSpPr>
        <p:grpSpPr>
          <a:xfrm>
            <a:off x="4923342" y="1947643"/>
            <a:ext cx="6651820" cy="614394"/>
            <a:chOff x="8965169" y="2814607"/>
            <a:chExt cx="6651820" cy="614394"/>
          </a:xfrm>
        </p:grpSpPr>
        <p:sp>
          <p:nvSpPr>
            <p:cNvPr id="5" name="모서리가 둥근 사각형 설명선 7">
              <a:extLst>
                <a:ext uri="{FF2B5EF4-FFF2-40B4-BE49-F238E27FC236}">
                  <a16:creationId xmlns:a16="http://schemas.microsoft.com/office/drawing/2014/main" id="{E627B24F-E3BD-4096-AF40-65846EEBE521}"/>
                </a:ext>
              </a:extLst>
            </p:cNvPr>
            <p:cNvSpPr/>
            <p:nvPr/>
          </p:nvSpPr>
          <p:spPr>
            <a:xfrm>
              <a:off x="8965169" y="2814607"/>
              <a:ext cx="6651820" cy="614394"/>
            </a:xfrm>
            <a:prstGeom prst="wedgeRoundRectCallout">
              <a:avLst>
                <a:gd name="adj1" fmla="val -3526"/>
                <a:gd name="adj2" fmla="val 180977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192FEF-1D3F-403B-86EF-B52EAB8726BE}"/>
                </a:ext>
              </a:extLst>
            </p:cNvPr>
            <p:cNvSpPr txBox="1"/>
            <p:nvPr/>
          </p:nvSpPr>
          <p:spPr>
            <a:xfrm>
              <a:off x="8965169" y="2943748"/>
              <a:ext cx="66518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5"/>
                </a:rPr>
                <a:t>https://csafy.com/api/v4/card/{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5"/>
                </a:rPr>
                <a:t>가입 이메일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5"/>
                </a:rPr>
                <a:t>}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894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기술서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2"/>
            <a:ext cx="5378864" cy="523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B101E1F-7DA3-47C0-B077-6EE56E3F5DA2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10170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8BDF45-4345-4CF3-BF7C-49824956150C}"/>
              </a:ext>
            </a:extLst>
          </p:cNvPr>
          <p:cNvSpPr txBox="1"/>
          <p:nvPr/>
        </p:nvSpPr>
        <p:spPr>
          <a:xfrm>
            <a:off x="4143829" y="2059052"/>
            <a:ext cx="390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기술서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(28p)]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1">
            <a:extLst>
              <a:ext uri="{FF2B5EF4-FFF2-40B4-BE49-F238E27FC236}">
                <a16:creationId xmlns:a16="http://schemas.microsoft.com/office/drawing/2014/main" id="{D2D1650F-77BD-4E1F-A1E0-04FDF2899E30}"/>
              </a:ext>
            </a:extLst>
          </p:cNvPr>
          <p:cNvSpPr/>
          <p:nvPr/>
        </p:nvSpPr>
        <p:spPr>
          <a:xfrm>
            <a:off x="3190229" y="2497839"/>
            <a:ext cx="5811542" cy="3531172"/>
          </a:xfrm>
          <a:prstGeom prst="roundRect">
            <a:avLst>
              <a:gd name="adj" fmla="val 6125"/>
            </a:avLst>
          </a:prstGeom>
          <a:solidFill>
            <a:srgbClr val="84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시간 내에는 말하지 못하는 중요한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C;SAFY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모음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9EDC07-65A5-00E0-12B8-D1CD8543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80" y="2750579"/>
            <a:ext cx="5005641" cy="30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93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마무리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350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6368268" y="2982098"/>
            <a:ext cx="1322970" cy="132297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81214" y="4695398"/>
            <a:ext cx="1322970" cy="132297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6875" y="1178191"/>
            <a:ext cx="1322970" cy="132297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68268" y="4695398"/>
            <a:ext cx="1322970" cy="132297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76875" y="2982098"/>
            <a:ext cx="1322970" cy="132297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9106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29106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29106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2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강민구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류완수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김한길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7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임다훈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최영운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(UCC)</a:t>
            </a: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최하영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(UCC)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120500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120500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929106" y="1178190"/>
            <a:ext cx="3009900" cy="1540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9105" y="1634985"/>
            <a:ext cx="30099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ko-KR" altLang="en-US" sz="16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solidFill>
                <a:srgbClr val="0665D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MSA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 앱 및 플라스크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Unity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메타버스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929105" y="5212998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ko-KR" altLang="en-US" sz="16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solidFill>
                <a:srgbClr val="0665D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정리 및 분류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 툴 및 문서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Unity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컴포넌트 구축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29105" y="3421233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 </a:t>
            </a:r>
            <a:r>
              <a:rPr lang="ko-KR" altLang="en-US" sz="16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solidFill>
                <a:srgbClr val="0665D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React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 보조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Swift IOS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15300" y="1663561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</a:t>
            </a:r>
            <a:r>
              <a:rPr lang="ko-KR" altLang="en-US" sz="16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담당</a:t>
            </a:r>
            <a:endParaRPr lang="en-US" altLang="ko-KR" sz="1600" dirty="0">
              <a:solidFill>
                <a:srgbClr val="0665D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MSA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Kafka +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EFK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20499" y="3421233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 </a:t>
            </a:r>
            <a:r>
              <a:rPr lang="ko-KR" altLang="en-US" sz="16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solidFill>
                <a:srgbClr val="0665D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Unity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메타버스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포톤 네트워크 커뮤니티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25395" y="1280292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016787" y="1280292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825394" y="4841449"/>
            <a:ext cx="1217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979209" y="3055201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793014" y="3055201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8EE198-5D9F-4007-B4B1-1C12F983A5B3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분배</a:t>
            </a:r>
            <a:endParaRPr lang="en-US" altLang="ko-KR" sz="32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890234" y="5630674"/>
            <a:ext cx="2301766" cy="122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120500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직사각형 46"/>
          <p:cNvSpPr/>
          <p:nvPr/>
        </p:nvSpPr>
        <p:spPr>
          <a:xfrm>
            <a:off x="8120499" y="5190420"/>
            <a:ext cx="30099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개발 담당</a:t>
            </a:r>
            <a:b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와이어프레임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UI/UX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015629" y="4846372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EBED3C6-510F-4363-BB35-B63817B51518}"/>
              </a:ext>
            </a:extLst>
          </p:cNvPr>
          <p:cNvSpPr/>
          <p:nvPr/>
        </p:nvSpPr>
        <p:spPr>
          <a:xfrm>
            <a:off x="6368268" y="1178191"/>
            <a:ext cx="1322970" cy="132297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57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99ECC12-803D-89B7-DDFE-1FAFFFBC9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683" y="2631684"/>
            <a:ext cx="650541" cy="650541"/>
          </a:xfrm>
          <a:prstGeom prst="rect">
            <a:avLst/>
          </a:prstGeom>
        </p:spPr>
      </p:pic>
      <p:sp>
        <p:nvSpPr>
          <p:cNvPr id="36" name="화살표: 왼쪽 18">
            <a:extLst>
              <a:ext uri="{FF2B5EF4-FFF2-40B4-BE49-F238E27FC236}">
                <a16:creationId xmlns:a16="http://schemas.microsoft.com/office/drawing/2014/main" id="{CB3E26E7-ED19-4B29-AFE0-B75D41F77C7E}"/>
              </a:ext>
            </a:extLst>
          </p:cNvPr>
          <p:cNvSpPr/>
          <p:nvPr/>
        </p:nvSpPr>
        <p:spPr>
          <a:xfrm>
            <a:off x="4376611" y="3547715"/>
            <a:ext cx="3564766" cy="827009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34F3757-4CFF-4D07-816B-9EA9CE20C71D}"/>
              </a:ext>
            </a:extLst>
          </p:cNvPr>
          <p:cNvSpPr/>
          <p:nvPr/>
        </p:nvSpPr>
        <p:spPr>
          <a:xfrm>
            <a:off x="1032623" y="2762535"/>
            <a:ext cx="3218002" cy="2171023"/>
          </a:xfrm>
          <a:prstGeom prst="roundRect">
            <a:avLst/>
          </a:prstGeom>
          <a:noFill/>
          <a:ln w="28575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C;SAFY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AWS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RDS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구매 후 배포</a:t>
            </a:r>
            <a:endParaRPr lang="en-US" altLang="ko-KR" sz="32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342688"/>
            <a:ext cx="10163140" cy="466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665D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아마존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출항하는 고래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2958AD-C09E-4CBF-9A4A-1F8E393D8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823" y="3506740"/>
            <a:ext cx="676615" cy="8193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D5E84D-E64F-462D-A828-D3A607442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232" y="3568025"/>
            <a:ext cx="672671" cy="8145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0E6BF10-C9CC-4092-9B10-68F7F18C5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175" y="3521954"/>
            <a:ext cx="691141" cy="7801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686BD0-FE18-49C3-BF15-61064F7ED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415" y="3587027"/>
            <a:ext cx="696880" cy="786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9FDCC2-A72C-4F05-B0E8-817E3126C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216" y="2136740"/>
            <a:ext cx="2011690" cy="11322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040248-553E-451E-8417-5DE4D8F27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489" y="3477202"/>
            <a:ext cx="2097735" cy="149941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3E4569D-7A76-428F-AA13-439F26F7E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255" y="2267615"/>
            <a:ext cx="1902942" cy="13139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13150E7-C62B-4231-A617-1B738F516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8477" y="2849416"/>
            <a:ext cx="538572" cy="76993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7C5C63D-59E6-48E4-88C7-91B75F160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3383" y="2592473"/>
            <a:ext cx="703120" cy="6277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CF34EE4-29BE-475B-8298-2C7B6D3DF2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7207" y="2849416"/>
            <a:ext cx="538572" cy="76993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0D3B9F8-9E00-4F27-AE06-D79E7D7B07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2252" y="2849416"/>
            <a:ext cx="538572" cy="76993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CAE83A2-D074-4D24-95AD-2591DE7C818C}"/>
              </a:ext>
            </a:extLst>
          </p:cNvPr>
          <p:cNvSpPr/>
          <p:nvPr/>
        </p:nvSpPr>
        <p:spPr>
          <a:xfrm>
            <a:off x="8146360" y="2762535"/>
            <a:ext cx="3218002" cy="2171023"/>
          </a:xfrm>
          <a:prstGeom prst="roundRect">
            <a:avLst/>
          </a:prstGeom>
          <a:noFill/>
          <a:ln w="28575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A8684D-2643-4037-8591-09828D654B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0363" y="2257230"/>
            <a:ext cx="1418143" cy="10202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15A5BBA-9DAF-48BC-B8A5-300A4D724D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9515" y="3963621"/>
            <a:ext cx="584776" cy="584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A36FFD-3776-D7B4-DA93-03F3C79B06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5209" y="4281876"/>
            <a:ext cx="368709" cy="2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8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레퍼런스</a:t>
            </a:r>
            <a:endParaRPr lang="en-US" altLang="ko-KR" sz="32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0C216E-BFBF-4EBB-83FE-8C15EFBA2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04313"/>
              </p:ext>
            </p:extLst>
          </p:nvPr>
        </p:nvGraphicFramePr>
        <p:xfrm>
          <a:off x="1753502" y="1561673"/>
          <a:ext cx="8921347" cy="4278780"/>
        </p:xfrm>
        <a:graphic>
          <a:graphicData uri="http://schemas.openxmlformats.org/drawingml/2006/table">
            <a:tbl>
              <a:tblPr/>
              <a:tblGrid>
                <a:gridCol w="2319550">
                  <a:extLst>
                    <a:ext uri="{9D8B030D-6E8A-4147-A177-3AD203B41FA5}">
                      <a16:colId xmlns:a16="http://schemas.microsoft.com/office/drawing/2014/main" val="1830569823"/>
                    </a:ext>
                  </a:extLst>
                </a:gridCol>
                <a:gridCol w="6601797">
                  <a:extLst>
                    <a:ext uri="{9D8B030D-6E8A-4147-A177-3AD203B41FA5}">
                      <a16:colId xmlns:a16="http://schemas.microsoft.com/office/drawing/2014/main" val="2065322314"/>
                    </a:ext>
                  </a:extLst>
                </a:gridCol>
              </a:tblGrid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Docs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79020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Spring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3"/>
                        </a:rPr>
                        <a:t>https://docs.spring.io/spring-framework/docs/current/reference/html/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89570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React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4"/>
                        </a:rPr>
                        <a:t>https://reactjs.org/docs/getting-started.html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3043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Youtube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API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5"/>
                        </a:rPr>
                        <a:t>https://developers.google.com/youtube/documentation?hl=ko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15024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Unity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6"/>
                        </a:rPr>
                        <a:t>https://docs.unity3d.com/Manual/index.html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529324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Kakaopay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API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7"/>
                        </a:rPr>
                        <a:t>https://developers.kakao.com/docs/latest/ko/kakaopay/common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7467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전자상거래 표준약관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공정거래위원회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400" b="1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8"/>
                        </a:rPr>
                        <a:t>www.ftc.go.kr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481237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 취급방침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종합포털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400" b="1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9"/>
                        </a:rPr>
                        <a:t>www.privacy.go.kr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600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 저작권 위원회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10"/>
                        </a:rPr>
                        <a:t>https://www.copyright.or.kr/main.do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38623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Unity Free Assets, 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Iconfinder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...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etc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19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30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224831" y="2646336"/>
            <a:ext cx="574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750449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7EC0C8C9-9ECB-1575-08F7-D4A81790FF95}"/>
              </a:ext>
            </a:extLst>
          </p:cNvPr>
          <p:cNvSpPr/>
          <p:nvPr/>
        </p:nvSpPr>
        <p:spPr>
          <a:xfrm>
            <a:off x="1531200" y="2337609"/>
            <a:ext cx="3970021" cy="1812883"/>
          </a:xfrm>
          <a:prstGeom prst="wedgeRoundRectCallout">
            <a:avLst>
              <a:gd name="adj1" fmla="val 53867"/>
              <a:gd name="adj2" fmla="val 81585"/>
              <a:gd name="adj3" fmla="val 16667"/>
            </a:avLst>
          </a:prstGeom>
          <a:solidFill>
            <a:srgbClr val="84C2EA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공부해야 하는 이유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우리들이 가고 싶은 회사는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개발자에 대한 대우가 좋은 회사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4F2CD-B81D-4D76-BF25-B67D8F9A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86" y="2599198"/>
            <a:ext cx="5582181" cy="3077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11C398-6F8D-49D2-AD66-9C8CFC358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40" y="3543777"/>
            <a:ext cx="2465972" cy="24659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1E3DA6-87E2-4133-8E2B-E8CA911E5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027" y="4252952"/>
            <a:ext cx="395211" cy="3952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35795DF-73BB-4164-8FED-5D5DE16A1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15" y="4252952"/>
            <a:ext cx="395211" cy="395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828E67-D862-A81C-679B-2A488C09E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822" y="4830149"/>
            <a:ext cx="1951985" cy="648120"/>
          </a:xfrm>
          <a:prstGeom prst="rect">
            <a:avLst/>
          </a:prstGeom>
        </p:spPr>
      </p:pic>
      <p:sp>
        <p:nvSpPr>
          <p:cNvPr id="14" name="사각형: 둥근 모서리 11">
            <a:extLst>
              <a:ext uri="{FF2B5EF4-FFF2-40B4-BE49-F238E27FC236}">
                <a16:creationId xmlns:a16="http://schemas.microsoft.com/office/drawing/2014/main" id="{BB8648ED-9D2A-61A2-237C-418D6FAAA928}"/>
              </a:ext>
            </a:extLst>
          </p:cNvPr>
          <p:cNvSpPr/>
          <p:nvPr/>
        </p:nvSpPr>
        <p:spPr>
          <a:xfrm>
            <a:off x="3997624" y="3272706"/>
            <a:ext cx="1355957" cy="56896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기업문화</a:t>
            </a:r>
          </a:p>
        </p:txBody>
      </p:sp>
      <p:sp>
        <p:nvSpPr>
          <p:cNvPr id="19" name="사각형: 둥근 모서리 11">
            <a:extLst>
              <a:ext uri="{FF2B5EF4-FFF2-40B4-BE49-F238E27FC236}">
                <a16:creationId xmlns:a16="http://schemas.microsoft.com/office/drawing/2014/main" id="{91AA03EE-D3E8-DFD5-4470-00AF5D2E0FCE}"/>
              </a:ext>
            </a:extLst>
          </p:cNvPr>
          <p:cNvSpPr/>
          <p:nvPr/>
        </p:nvSpPr>
        <p:spPr>
          <a:xfrm>
            <a:off x="2395171" y="3272706"/>
            <a:ext cx="1355957" cy="56896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기술수준</a:t>
            </a:r>
          </a:p>
        </p:txBody>
      </p:sp>
      <p:sp>
        <p:nvSpPr>
          <p:cNvPr id="23" name="사각형: 둥근 모서리 11">
            <a:extLst>
              <a:ext uri="{FF2B5EF4-FFF2-40B4-BE49-F238E27FC236}">
                <a16:creationId xmlns:a16="http://schemas.microsoft.com/office/drawing/2014/main" id="{5E9B9C81-8C61-CCA6-1012-00684A774CD9}"/>
              </a:ext>
            </a:extLst>
          </p:cNvPr>
          <p:cNvSpPr/>
          <p:nvPr/>
        </p:nvSpPr>
        <p:spPr>
          <a:xfrm>
            <a:off x="3293379" y="2593049"/>
            <a:ext cx="1355957" cy="56896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워라밸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id="{55DA3F72-F64D-02E9-DDF1-40CAC39CD89F}"/>
              </a:ext>
            </a:extLst>
          </p:cNvPr>
          <p:cNvSpPr/>
          <p:nvPr/>
        </p:nvSpPr>
        <p:spPr>
          <a:xfrm>
            <a:off x="1690926" y="2593049"/>
            <a:ext cx="1355957" cy="56896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급여</a:t>
            </a:r>
          </a:p>
        </p:txBody>
      </p:sp>
    </p:spTree>
    <p:extLst>
      <p:ext uri="{BB962C8B-B14F-4D97-AF65-F5344CB8AC3E}">
        <p14:creationId xmlns:p14="http://schemas.microsoft.com/office/powerpoint/2010/main" val="4135442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4709467" y="2646336"/>
            <a:ext cx="2773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3726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공부해야 하는 이유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58A55-F41B-1B0B-95D8-6048FC0E8C3B}"/>
              </a:ext>
            </a:extLst>
          </p:cNvPr>
          <p:cNvSpPr/>
          <p:nvPr/>
        </p:nvSpPr>
        <p:spPr>
          <a:xfrm>
            <a:off x="1757082" y="1257842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기술면접이 힘든 회사일수록 대우 받는다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04291EC-55B0-F040-EEB7-9282C67D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98" y="1878180"/>
            <a:ext cx="6972300" cy="1152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F03E63B-E662-9FB7-D333-ED41926C2D39}"/>
              </a:ext>
            </a:extLst>
          </p:cNvPr>
          <p:cNvSpPr/>
          <p:nvPr/>
        </p:nvSpPr>
        <p:spPr>
          <a:xfrm>
            <a:off x="1275347" y="2165684"/>
            <a:ext cx="4820653" cy="240632"/>
          </a:xfrm>
          <a:prstGeom prst="roundRect">
            <a:avLst/>
          </a:prstGeom>
          <a:noFill/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C01583C-5A11-A0B6-0AD8-1453B2911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21" y="2643689"/>
            <a:ext cx="5114925" cy="2124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625FB5F-F45D-3B28-3C09-B7010DD6FF0A}"/>
              </a:ext>
            </a:extLst>
          </p:cNvPr>
          <p:cNvSpPr/>
          <p:nvPr/>
        </p:nvSpPr>
        <p:spPr>
          <a:xfrm>
            <a:off x="5434262" y="3369545"/>
            <a:ext cx="1941096" cy="286754"/>
          </a:xfrm>
          <a:prstGeom prst="roundRect">
            <a:avLst/>
          </a:prstGeom>
          <a:noFill/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3077B40-45C7-E199-241F-3ABCAED6D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347" y="4496550"/>
            <a:ext cx="6705600" cy="14192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D051A71-335B-2ECB-E688-9CF035E8EA68}"/>
              </a:ext>
            </a:extLst>
          </p:cNvPr>
          <p:cNvSpPr/>
          <p:nvPr/>
        </p:nvSpPr>
        <p:spPr>
          <a:xfrm>
            <a:off x="1335506" y="5134977"/>
            <a:ext cx="1941096" cy="286754"/>
          </a:xfrm>
          <a:prstGeom prst="roundRect">
            <a:avLst/>
          </a:prstGeom>
          <a:noFill/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60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</a:t>
            </a:r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CS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학습 사이트 부재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면접 예상질문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검색하면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나오는 것은 다량의 티스토리와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3A9C73-E58C-45F1-9352-62299F8005C8}"/>
              </a:ext>
            </a:extLst>
          </p:cNvPr>
          <p:cNvCxnSpPr/>
          <p:nvPr/>
        </p:nvCxnSpPr>
        <p:spPr>
          <a:xfrm>
            <a:off x="6631567" y="2646943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050BF5A-BC57-47B2-AE52-876A8F42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68" y="2724455"/>
            <a:ext cx="3257550" cy="3152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039C7B-FBA7-412F-B6B1-CC0174163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72" y="2703570"/>
            <a:ext cx="3768518" cy="3194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E5A1404-9F17-41D6-AB5D-24F497022552}"/>
              </a:ext>
            </a:extLst>
          </p:cNvPr>
          <p:cNvGrpSpPr/>
          <p:nvPr/>
        </p:nvGrpSpPr>
        <p:grpSpPr>
          <a:xfrm>
            <a:off x="533764" y="4734670"/>
            <a:ext cx="1407193" cy="1407193"/>
            <a:chOff x="847940" y="3429000"/>
            <a:chExt cx="2465972" cy="24659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F3ED54-C0D3-42E3-93FC-A326500F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940" y="3429000"/>
              <a:ext cx="2465972" cy="2465972"/>
            </a:xfrm>
            <a:prstGeom prst="rect">
              <a:avLst/>
            </a:prstGeom>
          </p:spPr>
        </p:pic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F584606B-6D51-40F8-A6B6-7C4A513383F4}"/>
                </a:ext>
              </a:extLst>
            </p:cNvPr>
            <p:cNvSpPr/>
            <p:nvPr/>
          </p:nvSpPr>
          <p:spPr>
            <a:xfrm rot="18900000">
              <a:off x="2372365" y="4117022"/>
              <a:ext cx="294926" cy="293427"/>
            </a:xfrm>
            <a:prstGeom prst="teardrop">
              <a:avLst>
                <a:gd name="adj" fmla="val 11321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441E341-F782-45F5-9E10-5413E2A5F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899" y="3314006"/>
            <a:ext cx="2213768" cy="4940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5D743E-677A-4854-8661-3479F8431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517" y="4051848"/>
            <a:ext cx="2213768" cy="4940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169F2B-A2CB-4649-B75B-F9C6232EA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622" y="4826877"/>
            <a:ext cx="2213768" cy="4940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19AC02-D725-4D5D-A779-4A43870C7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0608" y="3398226"/>
            <a:ext cx="1079635" cy="10796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F8C826-F001-448C-9093-5B74A00D1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147" y="2493066"/>
            <a:ext cx="1079635" cy="10796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F948C11-B7CB-441D-99B3-8414180CA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2512" y="4321725"/>
            <a:ext cx="1079635" cy="10796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13BAB53-1650-4F75-B695-5E9B99ED0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3508" y="5028984"/>
            <a:ext cx="1079635" cy="107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66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삼성 청년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아카데미에서의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대미를 장식할 프로젝트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E5F971-FBAA-470D-AAFE-43378931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49" y="2277288"/>
            <a:ext cx="4451213" cy="3202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3D0BBB-A1FC-48B8-BBB4-E2BB8AF7F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702" y="2277288"/>
            <a:ext cx="4195261" cy="32981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45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0665D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en-US" altLang="ko-KR" sz="2800" dirty="0">
              <a:solidFill>
                <a:srgbClr val="0665D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넘어야 할 벽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공학과 기술면접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0481E3-E6A5-4092-BB46-B25A4897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48" y="1905000"/>
            <a:ext cx="3958389" cy="39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4308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15042</TotalTime>
  <Words>3176</Words>
  <Application>Microsoft Office PowerPoint</Application>
  <PresentationFormat>와이드스크린</PresentationFormat>
  <Paragraphs>573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Noto Sans KR</vt:lpstr>
      <vt:lpstr>나눔스퀘어</vt:lpstr>
      <vt:lpstr>나눔스퀘어 Bold</vt:lpstr>
      <vt:lpstr>나눔스퀘어 ExtraBold</vt:lpstr>
      <vt:lpstr>Malgun Gothic</vt:lpstr>
      <vt:lpstr>Malgun Gothic</vt:lpstr>
      <vt:lpstr>Arial</vt:lpstr>
      <vt:lpstr>Avenir Next LT Pro</vt:lpstr>
      <vt:lpstr>Calibri</vt:lpstr>
      <vt:lpstr>AccentBoxVTI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AccentBox(강조 상자)</dc:title>
  <dc:creator>kang mingu</dc:creator>
  <cp:lastModifiedBy>kang mingu</cp:lastModifiedBy>
  <cp:revision>1433</cp:revision>
  <dcterms:created xsi:type="dcterms:W3CDTF">2021-11-14T05:11:58Z</dcterms:created>
  <dcterms:modified xsi:type="dcterms:W3CDTF">2022-05-19T15:13:03Z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